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20"/>
  </p:notesMasterIdLst>
  <p:handoutMasterIdLst>
    <p:handoutMasterId r:id="rId21"/>
  </p:handoutMasterIdLst>
  <p:sldIdLst>
    <p:sldId id="269" r:id="rId5"/>
    <p:sldId id="294" r:id="rId6"/>
    <p:sldId id="295" r:id="rId7"/>
    <p:sldId id="277" r:id="rId8"/>
    <p:sldId id="271" r:id="rId9"/>
    <p:sldId id="286" r:id="rId10"/>
    <p:sldId id="270" r:id="rId11"/>
    <p:sldId id="290" r:id="rId12"/>
    <p:sldId id="268" r:id="rId13"/>
    <p:sldId id="296" r:id="rId14"/>
    <p:sldId id="297" r:id="rId15"/>
    <p:sldId id="299" r:id="rId16"/>
    <p:sldId id="300" r:id="rId17"/>
    <p:sldId id="298" r:id="rId18"/>
    <p:sldId id="291" r:id="rId1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67">
          <p15:clr>
            <a:srgbClr val="A4A3A4"/>
          </p15:clr>
        </p15:guide>
        <p15:guide id="3" orient="horz" pos="3888">
          <p15:clr>
            <a:srgbClr val="A4A3A4"/>
          </p15:clr>
        </p15:guide>
        <p15:guide id="4" pos="3839">
          <p15:clr>
            <a:srgbClr val="A4A3A4"/>
          </p15:clr>
        </p15:guide>
        <p15:guide id="5" pos="815">
          <p15:clr>
            <a:srgbClr val="A4A3A4"/>
          </p15:clr>
        </p15:guide>
        <p15:guide id="6" pos="686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6734"/>
    <a:srgbClr val="9DC09E"/>
    <a:srgbClr val="F5EECF"/>
    <a:srgbClr val="DDFFF4"/>
    <a:srgbClr val="79A27B"/>
    <a:srgbClr val="759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4660"/>
  </p:normalViewPr>
  <p:slideViewPr>
    <p:cSldViewPr>
      <p:cViewPr varScale="1">
        <p:scale>
          <a:sx n="82" d="100"/>
          <a:sy n="82" d="100"/>
        </p:scale>
        <p:origin x="894" y="84"/>
      </p:cViewPr>
      <p:guideLst>
        <p:guide orient="horz" pos="2160"/>
        <p:guide orient="horz" pos="367"/>
        <p:guide orient="horz" pos="3888"/>
        <p:guide pos="3839"/>
        <p:guide pos="815"/>
        <p:guide pos="6863"/>
      </p:guideLst>
    </p:cSldViewPr>
  </p:slideViewPr>
  <p:notesTextViewPr>
    <p:cViewPr>
      <p:scale>
        <a:sx n="100" d="100"/>
        <a:sy n="100" d="100"/>
      </p:scale>
      <p:origin x="0" y="0"/>
    </p:cViewPr>
  </p:notesTextViewPr>
  <p:notesViewPr>
    <p:cSldViewPr showGuides="1">
      <p:cViewPr varScale="1">
        <p:scale>
          <a:sx n="68" d="100"/>
          <a:sy n="68" d="100"/>
        </p:scale>
        <p:origin x="-277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CA0844-C266-46EC-A036-E1634F64C44A}" type="datetimeFigureOut">
              <a:rPr lang="es-CO"/>
              <a:t>25/06/2023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CB088AA-226D-4237-A99F-5C4B97F43BA8}" type="slidenum">
              <a:rPr/>
              <a:t>‹Nº›</a:t>
            </a:fld>
            <a:endParaRPr/>
          </a:p>
        </p:txBody>
      </p:sp>
    </p:spTree>
    <p:extLst>
      <p:ext uri="{BB962C8B-B14F-4D97-AF65-F5344CB8AC3E}">
        <p14:creationId xmlns:p14="http://schemas.microsoft.com/office/powerpoint/2010/main" val="56313619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mp>
</file>

<file path=ppt/media/image12.tmp>
</file>

<file path=ppt/media/image13.png>
</file>

<file path=ppt/media/image14.tmp>
</file>

<file path=ppt/media/image15.tmp>
</file>

<file path=ppt/media/image16.jpeg>
</file>

<file path=ppt/media/image17.png>
</file>

<file path=ppt/media/image18.jpeg>
</file>

<file path=ppt/media/image19.jpeg>
</file>

<file path=ppt/media/image2.jpeg>
</file>

<file path=ppt/media/image20.png>
</file>

<file path=ppt/media/image21.jpeg>
</file>

<file path=ppt/media/image22.tmp>
</file>

<file path=ppt/media/image23.jpeg>
</file>

<file path=ppt/media/image24.tmp>
</file>

<file path=ppt/media/image25.png>
</file>

<file path=ppt/media/image26.jpeg>
</file>

<file path=ppt/media/image27.jpeg>
</file>

<file path=ppt/media/image28.jpeg>
</file>

<file path=ppt/media/image29.jpeg>
</file>

<file path=ppt/media/image3.tmp>
</file>

<file path=ppt/media/image30.tmp>
</file>

<file path=ppt/media/image31.tmp>
</file>

<file path=ppt/media/image32.tmp>
</file>

<file path=ppt/media/image33.tmp>
</file>

<file path=ppt/media/image34.tmp>
</file>

<file path=ppt/media/image35.jpeg>
</file>

<file path=ppt/media/image36.png>
</file>

<file path=ppt/media/image37.png>
</file>

<file path=ppt/media/image38.png>
</file>

<file path=ppt/media/image4.tmp>
</file>

<file path=ppt/media/image5.tmp>
</file>

<file path=ppt/media/image6.png>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C08BCD-7B2F-4BCE-87AF-5D67EFFE4D17}" type="datetimeFigureOut">
              <a:rPr lang="es-CO"/>
              <a:t>25/06/2023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6A1353-EEA5-436B-AB14-1D84B195E669}" type="slidenum">
              <a:rPr/>
              <a:t>‹Nº›</a:t>
            </a:fld>
            <a:endParaRPr/>
          </a:p>
        </p:txBody>
      </p:sp>
    </p:spTree>
    <p:extLst>
      <p:ext uri="{BB962C8B-B14F-4D97-AF65-F5344CB8AC3E}">
        <p14:creationId xmlns:p14="http://schemas.microsoft.com/office/powerpoint/2010/main" val="382067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2" y="0"/>
            <a:ext cx="12188823"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ound Single Corner Rectangle 7"/>
          <p:cNvSpPr/>
          <p:nvPr/>
        </p:nvSpPr>
        <p:spPr bwMode="ltGray">
          <a:xfrm rot="10800000" flipH="1" flipV="1">
            <a:off x="6926759" y="228598"/>
            <a:ext cx="5035054" cy="5715002"/>
          </a:xfrm>
          <a:prstGeom prst="round1Rect">
            <a:avLst>
              <a:gd name="adj" fmla="val 589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0" y="3"/>
            <a:ext cx="6926756"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a:xfrm>
            <a:off x="0" y="6172200"/>
            <a:ext cx="12188952" cy="6858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1703718"/>
            <a:ext cx="5791200" cy="37338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7085014" y="3429000"/>
            <a:ext cx="4572000" cy="1905000"/>
          </a:xfrm>
        </p:spPr>
        <p:txBody>
          <a:bodyPr anchor="b"/>
          <a:lstStyle>
            <a:lvl1pPr marL="0" indent="0" algn="l">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7" name="Rectangle 16"/>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8" name="Rectangle 17"/>
          <p:cNvSpPr/>
          <p:nvPr/>
        </p:nvSpPr>
        <p:spPr>
          <a:xfrm>
            <a:off x="7466013" y="3"/>
            <a:ext cx="47228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7883151" y="234351"/>
            <a:ext cx="3773863" cy="4642450"/>
          </a:xfrm>
        </p:spPr>
        <p:txBody>
          <a:bodyPr vert="horz" lIns="91440" tIns="45720" rIns="91440" bIns="45720" rtlCol="0" anchor="b">
            <a:normAutofit/>
          </a:bodyPr>
          <a:lstStyle>
            <a:lvl1pPr>
              <a:defRPr sz="4400">
                <a:solidFill>
                  <a:schemeClr val="bg1"/>
                </a:solidFill>
                <a:effectLst>
                  <a:outerShdw blurRad="88900" algn="ctr" rotWithShape="0">
                    <a:prstClr val="black">
                      <a:alpha val="35000"/>
                    </a:prstClr>
                  </a:outerShdw>
                </a:effectLst>
              </a:defRPr>
            </a:lvl1pPr>
          </a:lstStyle>
          <a:p>
            <a:pPr lvl="0">
              <a:lnSpc>
                <a:spcPct val="80000"/>
              </a:lnSpc>
            </a:pPr>
            <a:r>
              <a:rPr lang="es-ES"/>
              <a:t>Haga clic para modificar el estilo de título del patrón</a:t>
            </a:r>
            <a:endParaRPr/>
          </a:p>
        </p:txBody>
      </p:sp>
      <p:sp>
        <p:nvSpPr>
          <p:cNvPr id="4" name="Text Placeholder 3"/>
          <p:cNvSpPr>
            <a:spLocks noGrp="1"/>
          </p:cNvSpPr>
          <p:nvPr>
            <p:ph type="body" sz="half" idx="2"/>
          </p:nvPr>
        </p:nvSpPr>
        <p:spPr>
          <a:xfrm>
            <a:off x="7872936" y="5029200"/>
            <a:ext cx="3782586" cy="914400"/>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0" name="Rectangle 19"/>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5" name="Date Placeholder 4"/>
          <p:cNvSpPr>
            <a:spLocks noGrp="1"/>
          </p:cNvSpPr>
          <p:nvPr>
            <p:ph type="dt" sz="half" idx="10"/>
          </p:nvPr>
        </p:nvSpPr>
        <p:spPr/>
        <p:txBody>
          <a:bodyPr/>
          <a:lstStyle/>
          <a:p>
            <a:fld id="{749F4917-CE56-4645-8050-1555FA0B180B}" type="datetimeFigureOut">
              <a:rPr lang="es-CO"/>
              <a:pPr/>
              <a:t>25/06/2023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B524DA2-3CE4-45BB-9F6F-628A0CFBDBF9}" type="slidenum">
              <a:rPr/>
              <a:pPr/>
              <a:t>‹Nº›</a:t>
            </a:fld>
            <a:endParaRPr/>
          </a:p>
        </p:txBody>
      </p:sp>
      <p:sp>
        <p:nvSpPr>
          <p:cNvPr id="21" name="Round Single Corner Rectangle 20"/>
          <p:cNvSpPr/>
          <p:nvPr/>
        </p:nvSpPr>
        <p:spPr bwMode="ltGray">
          <a:xfrm rot="10800000" flipV="1">
            <a:off x="227013" y="234351"/>
            <a:ext cx="7238999"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3" name="Picture Placeholder 2"/>
          <p:cNvSpPr>
            <a:spLocks noGrp="1"/>
          </p:cNvSpPr>
          <p:nvPr>
            <p:ph type="pic" idx="1"/>
          </p:nvPr>
        </p:nvSpPr>
        <p:spPr>
          <a:xfrm flipH="1">
            <a:off x="457198" y="465283"/>
            <a:ext cx="6780215" cy="5249717"/>
          </a:xfrm>
          <a:prstGeom prst="round1Rect">
            <a:avLst>
              <a:gd name="adj" fmla="val 4287"/>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a:p>
        </p:txBody>
      </p:sp>
    </p:spTree>
    <p:extLst>
      <p:ext uri="{BB962C8B-B14F-4D97-AF65-F5344CB8AC3E}">
        <p14:creationId xmlns:p14="http://schemas.microsoft.com/office/powerpoint/2010/main" val="35215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Vertical Text Placeholder 2"/>
          <p:cNvSpPr>
            <a:spLocks noGrp="1"/>
          </p:cNvSpPr>
          <p:nvPr>
            <p:ph type="body" orient="vert" idx="1"/>
          </p:nvPr>
        </p:nvSpPr>
        <p:spPr/>
        <p:txBody>
          <a:bodyPr vert="eaVert"/>
          <a:lstStyle>
            <a:lvl5pPr>
              <a:defRPr/>
            </a:lvl5pPr>
            <a:lvl6pPr marL="1371600">
              <a:defRPr/>
            </a:lvl6pPr>
            <a:lvl7pPr marL="1600200">
              <a:defRPr/>
            </a:lvl7pPr>
            <a:lvl8pPr marL="1828800">
              <a:defRPr baseline="0"/>
            </a:lvl8pPr>
            <a:lvl9pPr marL="2057400">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293813" y="582613"/>
            <a:ext cx="8183562" cy="558958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2" name="Vertical Title 1"/>
          <p:cNvSpPr>
            <a:spLocks noGrp="1"/>
          </p:cNvSpPr>
          <p:nvPr>
            <p:ph type="title" orient="vert"/>
          </p:nvPr>
        </p:nvSpPr>
        <p:spPr>
          <a:xfrm>
            <a:off x="9705974" y="582613"/>
            <a:ext cx="1951037" cy="5589587"/>
          </a:xfrm>
        </p:spPr>
        <p:txBody>
          <a:bodyPr vert="eaVert"/>
          <a:lstStyle/>
          <a:p>
            <a:r>
              <a:rPr lang="es-ES"/>
              <a:t>Haga clic para modificar el estilo de título del patrón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1" name="Rectangle 10"/>
          <p:cNvSpPr/>
          <p:nvPr/>
        </p:nvSpPr>
        <p:spPr>
          <a:xfrm>
            <a:off x="0"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2" name="Rectangle 11"/>
          <p:cNvSpPr/>
          <p:nvPr/>
        </p:nvSpPr>
        <p:spPr>
          <a:xfrm>
            <a:off x="0" y="3"/>
            <a:ext cx="5180012"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ctrTitle"/>
          </p:nvPr>
        </p:nvSpPr>
        <p:spPr>
          <a:xfrm>
            <a:off x="608013" y="914400"/>
            <a:ext cx="4190999" cy="3886200"/>
          </a:xfrm>
        </p:spPr>
        <p:txBody>
          <a:bodyPr>
            <a:normAutofit/>
          </a:bodyPr>
          <a:lstStyle>
            <a:lvl1pPr>
              <a:lnSpc>
                <a:spcPct val="80000"/>
              </a:lnSpc>
              <a:defRPr sz="600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3" name="Subtitle 2"/>
          <p:cNvSpPr>
            <a:spLocks noGrp="1"/>
          </p:cNvSpPr>
          <p:nvPr>
            <p:ph type="subTitle" idx="1"/>
          </p:nvPr>
        </p:nvSpPr>
        <p:spPr>
          <a:xfrm>
            <a:off x="597799" y="4953000"/>
            <a:ext cx="4201213" cy="990599"/>
          </a:xfrm>
        </p:spPr>
        <p:txBody>
          <a:bodyPr anchor="t">
            <a:normAutofit/>
          </a:bodyPr>
          <a:lstStyle>
            <a:lvl1pPr marL="0" indent="0" algn="l">
              <a:spcBef>
                <a:spcPts val="0"/>
              </a:spcBef>
              <a:buNone/>
              <a:defRPr sz="2000">
                <a:solidFill>
                  <a:schemeClr val="accent1">
                    <a:lumMod val="20000"/>
                    <a:lumOff val="8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
        <p:nvSpPr>
          <p:cNvPr id="14" name="Picture Placeholder 4"/>
          <p:cNvSpPr>
            <a:spLocks noGrp="1"/>
          </p:cNvSpPr>
          <p:nvPr>
            <p:ph type="pic" sz="quarter" idx="13"/>
          </p:nvPr>
        </p:nvSpPr>
        <p:spPr>
          <a:xfrm>
            <a:off x="5180013" y="228600"/>
            <a:ext cx="6781800" cy="5715000"/>
          </a:xfrm>
          <a:prstGeom prst="round1Rect">
            <a:avLst>
              <a:gd name="adj" fmla="val 5636"/>
            </a:avLst>
          </a:prstGeom>
          <a:solidFill>
            <a:schemeClr val="bg2"/>
          </a:solidFill>
        </p:spPr>
        <p:txBody>
          <a:bodyPr tIns="914400"/>
          <a:lstStyle>
            <a:lvl1pPr marL="0" indent="0" algn="ctr">
              <a:buNone/>
              <a:defRPr/>
            </a:lvl1pPr>
          </a:lstStyle>
          <a:p>
            <a:r>
              <a:rPr lang="es-ES"/>
              <a:t>Haga clic en el icono para agregar una imagen</a:t>
            </a:r>
            <a:endParaRPr/>
          </a:p>
        </p:txBody>
      </p:sp>
    </p:spTree>
    <p:extLst>
      <p:ext uri="{BB962C8B-B14F-4D97-AF65-F5344CB8AC3E}">
        <p14:creationId xmlns:p14="http://schemas.microsoft.com/office/powerpoint/2010/main" val="41871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8" name="Rectangle 7"/>
          <p:cNvSpPr/>
          <p:nvPr/>
        </p:nvSpPr>
        <p:spPr>
          <a:xfrm>
            <a:off x="0" y="2876"/>
            <a:ext cx="12188952"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7451144" y="0"/>
            <a:ext cx="4737681" cy="64770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ound Single Corner Rectangle 9"/>
          <p:cNvSpPr/>
          <p:nvPr/>
        </p:nvSpPr>
        <p:spPr bwMode="ltGray">
          <a:xfrm rot="10800000" flipV="1">
            <a:off x="219973" y="234351"/>
            <a:ext cx="7237410" cy="60140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6477000"/>
            <a:ext cx="121889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1293813" y="685800"/>
            <a:ext cx="5638801" cy="4191000"/>
          </a:xfrm>
        </p:spPr>
        <p:txBody>
          <a:bodyPr anchor="b">
            <a:noAutofit/>
          </a:bodyPr>
          <a:lstStyle>
            <a:lvl1pPr algn="l">
              <a:defRPr sz="5400" b="0" cap="none" baseline="0"/>
            </a:lvl1pPr>
          </a:lstStyle>
          <a:p>
            <a:r>
              <a:rPr lang="es-ES"/>
              <a:t>Haga clic para modificar el estilo de título del patrón</a:t>
            </a:r>
            <a:endParaRPr/>
          </a:p>
        </p:txBody>
      </p:sp>
      <p:sp>
        <p:nvSpPr>
          <p:cNvPr id="3" name="Text Placeholder 2"/>
          <p:cNvSpPr>
            <a:spLocks noGrp="1"/>
          </p:cNvSpPr>
          <p:nvPr>
            <p:ph type="body" idx="1"/>
          </p:nvPr>
        </p:nvSpPr>
        <p:spPr>
          <a:xfrm>
            <a:off x="1293813" y="5029200"/>
            <a:ext cx="5638800" cy="914400"/>
          </a:xfrm>
        </p:spPr>
        <p:txBody>
          <a:bodyPr anchor="t">
            <a:normAutofit/>
          </a:bodyPr>
          <a:lstStyle>
            <a:lvl1pPr marL="0" indent="0">
              <a:spcBef>
                <a:spcPts val="0"/>
              </a:spcBef>
              <a:buNone/>
              <a:defRPr sz="20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E36636D-D922-432D-A958-524484B5923D}" type="datetimeFigureOut">
              <a:rPr lang="es-CO"/>
              <a:pPr/>
              <a:t>25/06/2023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Content Placeholder 2"/>
          <p:cNvSpPr>
            <a:spLocks noGrp="1"/>
          </p:cNvSpPr>
          <p:nvPr>
            <p:ph sz="half" idx="1"/>
          </p:nvPr>
        </p:nvSpPr>
        <p:spPr>
          <a:xfrm>
            <a:off x="1293813" y="1981200"/>
            <a:ext cx="4648201" cy="4191000"/>
          </a:xfrm>
        </p:spPr>
        <p:txBody>
          <a:bodyPr>
            <a:normAutofit/>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Content Placeholder 3"/>
          <p:cNvSpPr>
            <a:spLocks noGrp="1"/>
          </p:cNvSpPr>
          <p:nvPr>
            <p:ph sz="half" idx="2"/>
          </p:nvPr>
        </p:nvSpPr>
        <p:spPr>
          <a:xfrm>
            <a:off x="6246811" y="1981200"/>
            <a:ext cx="4648203" cy="4191000"/>
          </a:xfrm>
        </p:spPr>
        <p:txBody>
          <a:bodyPr>
            <a:normAutofit/>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Date Placeholder 4"/>
          <p:cNvSpPr>
            <a:spLocks noGrp="1"/>
          </p:cNvSpPr>
          <p:nvPr>
            <p:ph type="dt" sz="half" idx="10"/>
          </p:nvPr>
        </p:nvSpPr>
        <p:spPr/>
        <p:txBody>
          <a:bodyPr/>
          <a:lstStyle/>
          <a:p>
            <a:fld id="{8E36636D-D922-432D-A958-524484B5923D}" type="datetimeFigureOut">
              <a:rPr lang="es-CO"/>
              <a:pPr/>
              <a:t>25/06/2023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93813" y="2819400"/>
            <a:ext cx="4645152" cy="3352800"/>
          </a:xfrm>
        </p:spPr>
        <p:txBody>
          <a:bodyPr/>
          <a:lstStyle>
            <a:lvl1pPr>
              <a:defRPr sz="2400"/>
            </a:lvl1pPr>
            <a:lvl2pPr>
              <a:defRPr sz="2000"/>
            </a:lvl2pPr>
            <a:lvl3pPr>
              <a:defRPr sz="1800"/>
            </a:lvl3pPr>
            <a:lvl4pPr>
              <a:defRPr sz="1600"/>
            </a:lvl4pPr>
            <a:lvl5pPr>
              <a:defRPr sz="1600"/>
            </a:lvl5pPr>
            <a:lvl6pPr marL="1371600">
              <a:defRPr sz="1600"/>
            </a:lvl6pPr>
            <a:lvl7pPr marL="1600200">
              <a:defRPr sz="1600"/>
            </a:lvl7pPr>
            <a:lvl8pPr marL="1828800">
              <a:defRPr sz="1600" baseline="0"/>
            </a:lvl8pPr>
            <a:lvl9pPr marL="2057400">
              <a:defRPr sz="1600" baseline="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5" name="Text Placeholder 4"/>
          <p:cNvSpPr>
            <a:spLocks noGrp="1"/>
          </p:cNvSpPr>
          <p:nvPr>
            <p:ph type="body" sz="quarter" idx="3"/>
          </p:nvPr>
        </p:nvSpPr>
        <p:spPr>
          <a:xfrm>
            <a:off x="6249862" y="1981200"/>
            <a:ext cx="4645152" cy="762000"/>
          </a:xfrm>
        </p:spPr>
        <p:txBody>
          <a:bodyPr anchor="ctr">
            <a:norm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49862" y="2819400"/>
            <a:ext cx="4645152" cy="3352800"/>
          </a:xfrm>
        </p:spPr>
        <p:txBody>
          <a:bodyPr/>
          <a:lstStyle>
            <a:lvl1pPr>
              <a:defRPr sz="2400"/>
            </a:lvl1pPr>
            <a:lvl2pPr>
              <a:defRPr sz="2000"/>
            </a:lvl2pPr>
            <a:lvl3pPr>
              <a:defRPr sz="1800"/>
            </a:lvl3pPr>
            <a:lvl4pPr>
              <a:defRPr sz="1600"/>
            </a:lvl4pPr>
            <a:lvl5pPr marL="1143000">
              <a:defRPr sz="1600"/>
            </a:lvl5pPr>
            <a:lvl6pPr marL="1371600">
              <a:defRPr sz="1600"/>
            </a:lvl6pPr>
            <a:lvl7pPr marL="1600200">
              <a:defRPr sz="1600"/>
            </a:lvl7pPr>
            <a:lvl8pPr marL="1828800">
              <a:defRPr sz="1600"/>
            </a:lvl8pPr>
            <a:lvl9pPr marL="2057400">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7" name="Date Placeholder 6"/>
          <p:cNvSpPr>
            <a:spLocks noGrp="1"/>
          </p:cNvSpPr>
          <p:nvPr>
            <p:ph type="dt" sz="half" idx="10"/>
          </p:nvPr>
        </p:nvSpPr>
        <p:spPr/>
        <p:txBody>
          <a:bodyPr/>
          <a:lstStyle/>
          <a:p>
            <a:fld id="{8E36636D-D922-432D-A958-524484B5923D}" type="datetimeFigureOut">
              <a:rPr lang="es-CO"/>
              <a:pPr/>
              <a:t>25/06/2023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a:p>
        </p:txBody>
      </p:sp>
      <p:sp>
        <p:nvSpPr>
          <p:cNvPr id="3" name="Date Placeholder 2"/>
          <p:cNvSpPr>
            <a:spLocks noGrp="1"/>
          </p:cNvSpPr>
          <p:nvPr>
            <p:ph type="dt" sz="half" idx="10"/>
          </p:nvPr>
        </p:nvSpPr>
        <p:spPr/>
        <p:txBody>
          <a:bodyPr/>
          <a:lstStyle/>
          <a:p>
            <a:fld id="{8E36636D-D922-432D-A958-524484B5923D}" type="datetimeFigureOut">
              <a:rPr lang="es-CO"/>
              <a:pPr/>
              <a:t>25/06/2023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s-CO"/>
              <a:pPr/>
              <a:t>25/06/2023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DF28FB93-0A08-4E7D-8E63-9EFA29F1E093}" type="slidenum">
              <a:rPr/>
              <a:pPr/>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0" y="6172200"/>
            <a:ext cx="12188952"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a:xfrm>
            <a:off x="2" y="0"/>
            <a:ext cx="12188952"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bwMode="ltGray">
          <a:xfrm rot="10800000" flipH="1" flipV="1">
            <a:off x="4722814" y="234351"/>
            <a:ext cx="7237538"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1" name="Rectangle 10"/>
          <p:cNvSpPr/>
          <p:nvPr/>
        </p:nvSpPr>
        <p:spPr>
          <a:xfrm>
            <a:off x="0" y="1"/>
            <a:ext cx="4722811" cy="61722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592197" y="234351"/>
            <a:ext cx="3773863" cy="4642450"/>
          </a:xfrm>
        </p:spPr>
        <p:txBody>
          <a:bodyPr anchor="b">
            <a:normAutofit/>
          </a:bodyPr>
          <a:lstStyle>
            <a:lvl1pPr algn="l">
              <a:defRPr sz="4400" b="0">
                <a:solidFill>
                  <a:schemeClr val="bg1"/>
                </a:solidFill>
                <a:effectLst>
                  <a:outerShdw blurRad="88900" algn="ctr" rotWithShape="0">
                    <a:prstClr val="black">
                      <a:alpha val="35000"/>
                    </a:prstClr>
                  </a:outerShdw>
                </a:effectLst>
              </a:defRPr>
            </a:lvl1pPr>
          </a:lstStyle>
          <a:p>
            <a:r>
              <a:rPr lang="es-ES"/>
              <a:t>Haga clic para modificar el estilo de título del patrón</a:t>
            </a:r>
            <a:endParaRPr/>
          </a:p>
        </p:txBody>
      </p:sp>
      <p:sp>
        <p:nvSpPr>
          <p:cNvPr id="4" name="Text Placeholder 3"/>
          <p:cNvSpPr>
            <a:spLocks noGrp="1"/>
          </p:cNvSpPr>
          <p:nvPr>
            <p:ph type="body" sz="half" idx="2"/>
          </p:nvPr>
        </p:nvSpPr>
        <p:spPr>
          <a:xfrm>
            <a:off x="581983" y="5029199"/>
            <a:ext cx="3782586" cy="914401"/>
          </a:xfrm>
        </p:spPr>
        <p:txBody>
          <a:bodyPr>
            <a:normAutofit/>
          </a:bodyPr>
          <a:lstStyle>
            <a:lvl1pPr marL="0" indent="0">
              <a:spcBef>
                <a:spcPts val="0"/>
              </a:spcBef>
              <a:buNone/>
              <a:defRPr sz="20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E36636D-D922-432D-A958-524484B5923D}" type="datetimeFigureOut">
              <a:rPr lang="es-CO"/>
              <a:pPr/>
              <a:t>25/06/2023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‹Nº›</a:t>
            </a:fld>
            <a:endParaRPr/>
          </a:p>
        </p:txBody>
      </p:sp>
      <p:sp>
        <p:nvSpPr>
          <p:cNvPr id="3" name="Content Placeholder 2"/>
          <p:cNvSpPr>
            <a:spLocks noGrp="1"/>
          </p:cNvSpPr>
          <p:nvPr>
            <p:ph idx="1"/>
          </p:nvPr>
        </p:nvSpPr>
        <p:spPr>
          <a:xfrm>
            <a:off x="4945139" y="465285"/>
            <a:ext cx="6786614" cy="5249716"/>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0" y="6477000"/>
            <a:ext cx="11960352"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a:xfrm>
            <a:off x="11960352" y="6477000"/>
            <a:ext cx="228473" cy="381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Rectangle 6"/>
          <p:cNvSpPr/>
          <p:nvPr/>
        </p:nvSpPr>
        <p:spPr>
          <a:xfrm>
            <a:off x="1" y="0"/>
            <a:ext cx="12188825"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10" name="Round Single Corner Rectangle 9"/>
          <p:cNvSpPr/>
          <p:nvPr/>
        </p:nvSpPr>
        <p:spPr>
          <a:xfrm>
            <a:off x="0" y="228600"/>
            <a:ext cx="11961877" cy="6248400"/>
          </a:xfrm>
          <a:prstGeom prst="round1Rect">
            <a:avLst>
              <a:gd name="adj" fmla="val 458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293813" y="563562"/>
            <a:ext cx="9601200" cy="1189038"/>
          </a:xfrm>
          <a:prstGeom prst="rect">
            <a:avLst/>
          </a:prstGeom>
        </p:spPr>
        <p:txBody>
          <a:bodyPr vert="horz" lIns="91440" tIns="45720" rIns="91440" bIns="45720" rtlCol="0" anchor="b">
            <a:normAutofit/>
          </a:bodyPr>
          <a:lstStyle/>
          <a:p>
            <a:r>
              <a:rPr lang="es-ES"/>
              <a:t>Haga clic para modificar el estilo de título del patrón</a:t>
            </a:r>
            <a:endParaRPr/>
          </a:p>
        </p:txBody>
      </p:sp>
      <p:sp>
        <p:nvSpPr>
          <p:cNvPr id="3" name="Text Placeholder 2"/>
          <p:cNvSpPr>
            <a:spLocks noGrp="1"/>
          </p:cNvSpPr>
          <p:nvPr>
            <p:ph type="body" idx="1"/>
          </p:nvPr>
        </p:nvSpPr>
        <p:spPr>
          <a:xfrm>
            <a:off x="1293813" y="1981200"/>
            <a:ext cx="9601202" cy="41910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 name="Date Placeholder 3"/>
          <p:cNvSpPr>
            <a:spLocks noGrp="1"/>
          </p:cNvSpPr>
          <p:nvPr>
            <p:ph type="dt" sz="half" idx="2"/>
          </p:nvPr>
        </p:nvSpPr>
        <p:spPr>
          <a:xfrm>
            <a:off x="8913811" y="6248400"/>
            <a:ext cx="1091459" cy="152400"/>
          </a:xfrm>
          <a:prstGeom prst="rect">
            <a:avLst/>
          </a:prstGeom>
        </p:spPr>
        <p:txBody>
          <a:bodyPr vert="horz" lIns="91440" tIns="45720" rIns="91440" bIns="45720" rtlCol="0" anchor="ctr"/>
          <a:lstStyle>
            <a:lvl1pPr algn="r">
              <a:defRPr sz="900">
                <a:solidFill>
                  <a:schemeClr val="tx1"/>
                </a:solidFill>
              </a:defRPr>
            </a:lvl1pPr>
          </a:lstStyle>
          <a:p>
            <a:fld id="{8E36636D-D922-432D-A958-524484B5923D}" type="datetimeFigureOut">
              <a:rPr lang="es-CO"/>
              <a:pPr/>
              <a:t>25/06/2023</a:t>
            </a:fld>
            <a:endParaRPr/>
          </a:p>
        </p:txBody>
      </p:sp>
      <p:sp>
        <p:nvSpPr>
          <p:cNvPr id="5" name="Footer Placeholder 4"/>
          <p:cNvSpPr>
            <a:spLocks noGrp="1"/>
          </p:cNvSpPr>
          <p:nvPr>
            <p:ph type="ftr" sz="quarter" idx="3"/>
          </p:nvPr>
        </p:nvSpPr>
        <p:spPr>
          <a:xfrm>
            <a:off x="1293813" y="6248400"/>
            <a:ext cx="7467598" cy="152400"/>
          </a:xfrm>
          <a:prstGeom prst="rect">
            <a:avLst/>
          </a:prstGeom>
        </p:spPr>
        <p:txBody>
          <a:bodyPr vert="horz" lIns="91440" tIns="45720" rIns="91440" bIns="45720" rtlCol="0" anchor="ctr"/>
          <a:lstStyle>
            <a:lvl1pPr algn="l">
              <a:defRPr sz="900">
                <a:solidFill>
                  <a:schemeClr val="tx1"/>
                </a:solidFill>
              </a:defRPr>
            </a:lvl1pPr>
          </a:lstStyle>
          <a:p>
            <a:endParaRPr/>
          </a:p>
        </p:txBody>
      </p:sp>
      <p:sp>
        <p:nvSpPr>
          <p:cNvPr id="6" name="Slide Number Placeholder 5"/>
          <p:cNvSpPr>
            <a:spLocks noGrp="1"/>
          </p:cNvSpPr>
          <p:nvPr>
            <p:ph type="sldNum" sz="quarter" idx="4"/>
          </p:nvPr>
        </p:nvSpPr>
        <p:spPr>
          <a:xfrm>
            <a:off x="10133011" y="6248400"/>
            <a:ext cx="762003" cy="152400"/>
          </a:xfrm>
          <a:prstGeom prst="rect">
            <a:avLst/>
          </a:prstGeom>
        </p:spPr>
        <p:txBody>
          <a:bodyPr vert="horz" lIns="91440" tIns="45720" rIns="91440" bIns="45720" rtlCol="0" anchor="ctr"/>
          <a:lstStyle>
            <a:lvl1pPr algn="r">
              <a:defRPr sz="900">
                <a:solidFill>
                  <a:schemeClr val="tx1"/>
                </a:solidFill>
              </a:defRPr>
            </a:lvl1pPr>
          </a:lstStyle>
          <a:p>
            <a:fld id="{DF28FB93-0A08-4E7D-8E63-9EFA29F1E093}" type="slidenum">
              <a:rPr/>
              <a:pPr/>
              <a:t>‹Nº›</a:t>
            </a:fld>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32" r:id="rId3"/>
    <p:sldLayoutId id="2147483723" r:id="rId4"/>
    <p:sldLayoutId id="2147483724" r:id="rId5"/>
    <p:sldLayoutId id="2147483725" r:id="rId6"/>
    <p:sldLayoutId id="2147483726" r:id="rId7"/>
    <p:sldLayoutId id="2147483727" r:id="rId8"/>
    <p:sldLayoutId id="2147483728" r:id="rId9"/>
    <p:sldLayoutId id="2147483733" r:id="rId10"/>
    <p:sldLayoutId id="2147483730" r:id="rId11"/>
    <p:sldLayoutId id="214748373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mp"/><Relationship Id="rId1" Type="http://schemas.openxmlformats.org/officeDocument/2006/relationships/slideLayout" Target="../slideLayouts/slideLayout4.xml"/><Relationship Id="rId5" Type="http://schemas.openxmlformats.org/officeDocument/2006/relationships/image" Target="../media/image27.jpeg"/><Relationship Id="rId4" Type="http://schemas.openxmlformats.org/officeDocument/2006/relationships/image" Target="../media/image26.jpeg"/></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30.tmp"/></Relationships>
</file>

<file path=ppt/slides/_rels/slide12.xml.rels><?xml version="1.0" encoding="UTF-8" standalone="yes"?>
<Relationships xmlns="http://schemas.openxmlformats.org/package/2006/relationships"><Relationship Id="rId3" Type="http://schemas.openxmlformats.org/officeDocument/2006/relationships/image" Target="../media/image31.tmp"/><Relationship Id="rId2" Type="http://schemas.openxmlformats.org/officeDocument/2006/relationships/image" Target="../media/image28.jpeg"/><Relationship Id="rId1" Type="http://schemas.openxmlformats.org/officeDocument/2006/relationships/slideLayout" Target="../slideLayouts/slideLayout4.xml"/><Relationship Id="rId6" Type="http://schemas.openxmlformats.org/officeDocument/2006/relationships/image" Target="../media/image34.tmp"/><Relationship Id="rId5" Type="http://schemas.openxmlformats.org/officeDocument/2006/relationships/image" Target="../media/image33.tmp"/><Relationship Id="rId4" Type="http://schemas.openxmlformats.org/officeDocument/2006/relationships/image" Target="../media/image32.tm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tmp"/></Relationships>
</file>

<file path=ppt/slides/_rels/slide6.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tmp"/></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image" Target="../media/image21.jpeg"/><Relationship Id="rId1" Type="http://schemas.openxmlformats.org/officeDocument/2006/relationships/slideLayout" Target="../slideLayouts/slideLayout1.xml"/><Relationship Id="rId4" Type="http://schemas.openxmlformats.org/officeDocument/2006/relationships/image" Target="../media/image2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 y="845354"/>
            <a:ext cx="5158308" cy="2428686"/>
          </a:xfrm>
        </p:spPr>
        <p:txBody>
          <a:bodyPr>
            <a:normAutofit fontScale="90000"/>
          </a:bodyPr>
          <a:lstStyle/>
          <a:p>
            <a:pPr algn="ctr" defTabSz="914400">
              <a:lnSpc>
                <a:spcPct val="80000"/>
              </a:lnSpc>
              <a:spcBef>
                <a:spcPts val="0"/>
              </a:spcBef>
              <a:buNone/>
            </a:pPr>
            <a:r>
              <a:rPr lang="es-ES" sz="3000" b="0" i="0" noProof="1">
                <a:solidFill>
                  <a:schemeClr val="bg1"/>
                </a:solidFill>
                <a:effectLst>
                  <a:outerShdw blurRad="88900" algn="ctr">
                    <a:prstClr val="black">
                      <a:alpha val="35000"/>
                    </a:prstClr>
                  </a:outerShdw>
                </a:effectLst>
                <a:latin typeface="Cambria"/>
                <a:ea typeface="+mj-ea"/>
                <a:cs typeface="+mj-cs"/>
              </a:rPr>
              <a:t>PRESENTACIÓN FINAL:</a:t>
            </a:r>
            <a:br>
              <a:rPr lang="es-ES" sz="3000" b="0" i="0" noProof="1">
                <a:solidFill>
                  <a:schemeClr val="bg1"/>
                </a:solidFill>
                <a:effectLst>
                  <a:outerShdw blurRad="88900" algn="ctr">
                    <a:prstClr val="black">
                      <a:alpha val="35000"/>
                    </a:prstClr>
                  </a:outerShdw>
                </a:effectLst>
                <a:latin typeface="Cambria"/>
                <a:ea typeface="+mj-ea"/>
                <a:cs typeface="+mj-cs"/>
              </a:rPr>
            </a:br>
            <a:br>
              <a:rPr lang="es-ES" sz="3000" b="0" i="0" noProof="1">
                <a:solidFill>
                  <a:schemeClr val="bg1"/>
                </a:solidFill>
                <a:effectLst>
                  <a:outerShdw blurRad="88900" algn="ctr">
                    <a:prstClr val="black">
                      <a:alpha val="35000"/>
                    </a:prstClr>
                  </a:outerShdw>
                </a:effectLst>
                <a:latin typeface="Cambria"/>
                <a:ea typeface="+mj-ea"/>
                <a:cs typeface="+mj-cs"/>
              </a:rPr>
            </a:br>
            <a:r>
              <a:rPr lang="es-ES" sz="2800" b="0" i="0" noProof="1">
                <a:solidFill>
                  <a:schemeClr val="accent1">
                    <a:lumMod val="50000"/>
                  </a:schemeClr>
                </a:solidFill>
                <a:effectLst>
                  <a:outerShdw blurRad="88900" algn="ctr">
                    <a:prstClr val="black">
                      <a:alpha val="35000"/>
                    </a:prstClr>
                  </a:outerShdw>
                </a:effectLst>
                <a:latin typeface="Cambria"/>
                <a:ea typeface="+mj-ea"/>
                <a:cs typeface="+mj-cs"/>
              </a:rPr>
              <a:t>ANALISIS GEOESPACIAL PARA LA SELECCIÓN DE ZONAS DE ALMACENAMIENTO SUBTERRANEO EN COLOMBIA: CASO SINU-SAN JACINTO</a:t>
            </a:r>
          </a:p>
        </p:txBody>
      </p:sp>
      <p:sp>
        <p:nvSpPr>
          <p:cNvPr id="18" name="Título 1">
            <a:extLst>
              <a:ext uri="{FF2B5EF4-FFF2-40B4-BE49-F238E27FC236}">
                <a16:creationId xmlns:a16="http://schemas.microsoft.com/office/drawing/2014/main" id="{1CDD6DFE-0589-D229-AE1D-64ACFA03A45E}"/>
              </a:ext>
            </a:extLst>
          </p:cNvPr>
          <p:cNvSpPr txBox="1">
            <a:spLocks/>
          </p:cNvSpPr>
          <p:nvPr/>
        </p:nvSpPr>
        <p:spPr>
          <a:xfrm>
            <a:off x="-170285" y="3505441"/>
            <a:ext cx="5490593" cy="2428686"/>
          </a:xfrm>
          <a:prstGeom prst="rect">
            <a:avLst/>
          </a:prstGeom>
        </p:spPr>
        <p:txBody>
          <a:bodyPr vert="horz" lIns="91440" tIns="45720" rIns="91440" bIns="45720" rtlCol="0" anchor="b">
            <a:normAutofit fontScale="600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lnSpc>
                <a:spcPct val="120000"/>
              </a:lnSpc>
              <a:spcBef>
                <a:spcPts val="0"/>
              </a:spcBef>
            </a:pPr>
            <a:r>
              <a:rPr lang="es-CO" sz="3000" noProof="1">
                <a:effectLst>
                  <a:outerShdw blurRad="88900" algn="ctr">
                    <a:prstClr val="black">
                      <a:alpha val="35000"/>
                    </a:prstClr>
                  </a:outerShdw>
                </a:effectLst>
                <a:latin typeface="Cambria"/>
              </a:rPr>
              <a:t>Angie Lorena Garcia Ariza</a:t>
            </a:r>
          </a:p>
          <a:p>
            <a:pPr algn="ctr">
              <a:lnSpc>
                <a:spcPct val="120000"/>
              </a:lnSpc>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Maestría en Ingeniería de Recursos Minerales</a:t>
            </a:r>
          </a:p>
          <a:p>
            <a:pPr algn="ctr">
              <a:lnSpc>
                <a:spcPct val="120000"/>
              </a:lnSpc>
              <a:spcBef>
                <a:spcPts val="0"/>
              </a:spcBef>
            </a:pPr>
            <a:r>
              <a:rPr lang="es-CO" sz="3000" noProof="1">
                <a:effectLst>
                  <a:outerShdw blurRad="88900" algn="ctr">
                    <a:prstClr val="black">
                      <a:alpha val="35000"/>
                    </a:prstClr>
                  </a:outerShdw>
                </a:effectLst>
                <a:latin typeface="Cambria"/>
              </a:rPr>
              <a:t>Universidad Nacional de Colombia - Sede Medellín</a:t>
            </a:r>
          </a:p>
          <a:p>
            <a:pPr algn="ctr">
              <a:spcBef>
                <a:spcPts val="0"/>
              </a:spcBef>
            </a:pPr>
            <a:endParaRPr lang="es-CO" sz="3000" noProof="1">
              <a:effectLst>
                <a:outerShdw blurRad="88900" algn="ctr">
                  <a:prstClr val="black">
                    <a:alpha val="35000"/>
                  </a:prstClr>
                </a:outerShdw>
              </a:effectLst>
              <a:latin typeface="Cambria"/>
            </a:endParaRPr>
          </a:p>
          <a:p>
            <a:pPr algn="ctr">
              <a:spcBef>
                <a:spcPts val="0"/>
              </a:spcBef>
            </a:pPr>
            <a:endParaRPr lang="es-CO" sz="3000" noProof="1">
              <a:effectLst>
                <a:outerShdw blurRad="88900" algn="ctr">
                  <a:prstClr val="black">
                    <a:alpha val="35000"/>
                  </a:prstClr>
                </a:outerShdw>
              </a:effectLst>
              <a:latin typeface="Cambria"/>
            </a:endParaRPr>
          </a:p>
          <a:p>
            <a:pPr algn="ctr">
              <a:lnSpc>
                <a:spcPct val="120000"/>
              </a:lnSpc>
              <a:spcBef>
                <a:spcPts val="0"/>
              </a:spcBef>
            </a:pPr>
            <a:r>
              <a:rPr lang="es-CO" sz="3000" noProof="1">
                <a:effectLst>
                  <a:outerShdw blurRad="88900" algn="ctr">
                    <a:prstClr val="black">
                      <a:alpha val="35000"/>
                    </a:prstClr>
                  </a:outerShdw>
                </a:effectLst>
                <a:latin typeface="Cambria"/>
              </a:rPr>
              <a:t>Medellín, Colombia</a:t>
            </a:r>
          </a:p>
          <a:p>
            <a:pPr algn="ctr">
              <a:lnSpc>
                <a:spcPct val="120000"/>
              </a:lnSpc>
              <a:spcBef>
                <a:spcPts val="0"/>
              </a:spcBef>
            </a:pPr>
            <a:r>
              <a:rPr lang="es-CO" sz="3000" noProof="1">
                <a:effectLst>
                  <a:outerShdw blurRad="88900" algn="ctr">
                    <a:prstClr val="black">
                      <a:alpha val="35000"/>
                    </a:prstClr>
                  </a:outerShdw>
                </a:effectLst>
                <a:latin typeface="Cambria"/>
              </a:rPr>
              <a:t>2023</a:t>
            </a:r>
          </a:p>
          <a:p>
            <a:pPr algn="ctr">
              <a:spcBef>
                <a:spcPts val="0"/>
              </a:spcBef>
            </a:pPr>
            <a:br>
              <a:rPr lang="es-ES" sz="3000" noProof="1">
                <a:effectLst>
                  <a:outerShdw blurRad="88900" algn="ctr">
                    <a:prstClr val="black">
                      <a:alpha val="35000"/>
                    </a:prstClr>
                  </a:outerShdw>
                </a:effectLst>
                <a:latin typeface="Cambria"/>
              </a:rPr>
            </a:br>
            <a:endParaRPr lang="es-ES" sz="3000" noProof="1">
              <a:solidFill>
                <a:schemeClr val="accent1">
                  <a:lumMod val="50000"/>
                </a:schemeClr>
              </a:solidFill>
              <a:effectLst>
                <a:outerShdw blurRad="88900" algn="ctr">
                  <a:prstClr val="black">
                    <a:alpha val="35000"/>
                  </a:prstClr>
                </a:outerShdw>
              </a:effectLst>
              <a:latin typeface="Cambria"/>
            </a:endParaRPr>
          </a:p>
        </p:txBody>
      </p:sp>
      <p:pic>
        <p:nvPicPr>
          <p:cNvPr id="24" name="Imagen 23">
            <a:extLst>
              <a:ext uri="{FF2B5EF4-FFF2-40B4-BE49-F238E27FC236}">
                <a16:creationId xmlns:a16="http://schemas.microsoft.com/office/drawing/2014/main" id="{9C3BC069-6D73-0DED-A57E-EAE9D9CE4C80}"/>
              </a:ext>
            </a:extLst>
          </p:cNvPr>
          <p:cNvPicPr>
            <a:picLocks noChangeAspect="1"/>
          </p:cNvPicPr>
          <p:nvPr/>
        </p:nvPicPr>
        <p:blipFill>
          <a:blip r:embed="rId2">
            <a:clrChange>
              <a:clrFrom>
                <a:srgbClr val="EBEBEB"/>
              </a:clrFrom>
              <a:clrTo>
                <a:srgbClr val="EBEBEB">
                  <a:alpha val="0"/>
                </a:srgbClr>
              </a:clrTo>
            </a:clrChange>
            <a:extLst>
              <a:ext uri="{28A0092B-C50C-407E-A947-70E740481C1C}">
                <a14:useLocalDpi xmlns:a14="http://schemas.microsoft.com/office/drawing/2010/main" val="0"/>
              </a:ext>
            </a:extLst>
          </a:blip>
          <a:stretch>
            <a:fillRect/>
          </a:stretch>
        </p:blipFill>
        <p:spPr>
          <a:xfrm>
            <a:off x="5158308" y="1844824"/>
            <a:ext cx="7040782" cy="4176464"/>
          </a:xfrm>
          <a:prstGeom prst="rect">
            <a:avLst/>
          </a:prstGeom>
        </p:spPr>
      </p:pic>
    </p:spTree>
    <p:extLst>
      <p:ext uri="{BB962C8B-B14F-4D97-AF65-F5344CB8AC3E}">
        <p14:creationId xmlns:p14="http://schemas.microsoft.com/office/powerpoint/2010/main" val="408083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5436" y="148807"/>
            <a:ext cx="7132498" cy="914400"/>
          </a:xfrm>
        </p:spPr>
        <p:txBody>
          <a:bodyPr/>
          <a:lstStyle/>
          <a:p>
            <a:r>
              <a:rPr lang="en-US" sz="5100" dirty="0"/>
              <a:t>3. POZOS</a:t>
            </a:r>
          </a:p>
        </p:txBody>
      </p:sp>
      <p:grpSp>
        <p:nvGrpSpPr>
          <p:cNvPr id="9" name="Grupo 8">
            <a:extLst>
              <a:ext uri="{FF2B5EF4-FFF2-40B4-BE49-F238E27FC236}">
                <a16:creationId xmlns:a16="http://schemas.microsoft.com/office/drawing/2014/main" id="{F06DBB28-76E5-6F8A-EB61-F717569E941D}"/>
              </a:ext>
            </a:extLst>
          </p:cNvPr>
          <p:cNvGrpSpPr/>
          <p:nvPr/>
        </p:nvGrpSpPr>
        <p:grpSpPr>
          <a:xfrm>
            <a:off x="7701806" y="619533"/>
            <a:ext cx="4297262" cy="5329747"/>
            <a:chOff x="7607934" y="764704"/>
            <a:chExt cx="4430757" cy="5214571"/>
          </a:xfrm>
        </p:grpSpPr>
        <p:pic>
          <p:nvPicPr>
            <p:cNvPr id="18" name="Imagen 17">
              <a:extLst>
                <a:ext uri="{FF2B5EF4-FFF2-40B4-BE49-F238E27FC236}">
                  <a16:creationId xmlns:a16="http://schemas.microsoft.com/office/drawing/2014/main" id="{4BBE1459-BE76-DAF3-6B94-005466839D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7934" y="764704"/>
              <a:ext cx="4430757" cy="5214571"/>
            </a:xfrm>
            <a:prstGeom prst="rect">
              <a:avLst/>
            </a:prstGeom>
            <a:ln w="38100">
              <a:solidFill>
                <a:srgbClr val="326734"/>
              </a:solidFill>
            </a:ln>
          </p:spPr>
        </p:pic>
        <p:pic>
          <p:nvPicPr>
            <p:cNvPr id="20" name="Imagen 19">
              <a:extLst>
                <a:ext uri="{FF2B5EF4-FFF2-40B4-BE49-F238E27FC236}">
                  <a16:creationId xmlns:a16="http://schemas.microsoft.com/office/drawing/2014/main" id="{A30C8B03-11E8-30CD-0635-91B530815B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8668" y="1772816"/>
              <a:ext cx="298233" cy="432048"/>
            </a:xfrm>
            <a:prstGeom prst="rect">
              <a:avLst/>
            </a:prstGeom>
            <a:ln>
              <a:solidFill>
                <a:srgbClr val="326734"/>
              </a:solidFill>
            </a:ln>
          </p:spPr>
        </p:pic>
      </p:grpSp>
      <p:pic>
        <p:nvPicPr>
          <p:cNvPr id="10" name="Imagen 9">
            <a:extLst>
              <a:ext uri="{FF2B5EF4-FFF2-40B4-BE49-F238E27FC236}">
                <a16:creationId xmlns:a16="http://schemas.microsoft.com/office/drawing/2014/main" id="{1B502C92-BAEA-5478-16D9-9896820208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62164" y="1459046"/>
            <a:ext cx="3580268" cy="4418226"/>
          </a:xfrm>
          <a:prstGeom prst="rect">
            <a:avLst/>
          </a:prstGeom>
          <a:ln w="28575">
            <a:noFill/>
          </a:ln>
        </p:spPr>
      </p:pic>
      <p:sp>
        <p:nvSpPr>
          <p:cNvPr id="11" name="Marcador de texto 2">
            <a:extLst>
              <a:ext uri="{FF2B5EF4-FFF2-40B4-BE49-F238E27FC236}">
                <a16:creationId xmlns:a16="http://schemas.microsoft.com/office/drawing/2014/main" id="{4A202308-A334-757B-9AC2-3CAFC0750A53}"/>
              </a:ext>
            </a:extLst>
          </p:cNvPr>
          <p:cNvSpPr txBox="1">
            <a:spLocks/>
          </p:cNvSpPr>
          <p:nvPr/>
        </p:nvSpPr>
        <p:spPr>
          <a:xfrm>
            <a:off x="4222204" y="104283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Pozos</a:t>
            </a:r>
          </a:p>
        </p:txBody>
      </p:sp>
      <p:sp>
        <p:nvSpPr>
          <p:cNvPr id="12" name="Marcador de texto 2">
            <a:extLst>
              <a:ext uri="{FF2B5EF4-FFF2-40B4-BE49-F238E27FC236}">
                <a16:creationId xmlns:a16="http://schemas.microsoft.com/office/drawing/2014/main" id="{CEC5E506-9EB2-89DC-C74D-2DDF224D8010}"/>
              </a:ext>
            </a:extLst>
          </p:cNvPr>
          <p:cNvSpPr txBox="1">
            <a:spLocks/>
          </p:cNvSpPr>
          <p:nvPr/>
        </p:nvSpPr>
        <p:spPr>
          <a:xfrm>
            <a:off x="8757963" y="26064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Tendencia de los Pozos</a:t>
            </a:r>
          </a:p>
        </p:txBody>
      </p:sp>
      <p:sp>
        <p:nvSpPr>
          <p:cNvPr id="3" name="Elipse 2">
            <a:extLst>
              <a:ext uri="{FF2B5EF4-FFF2-40B4-BE49-F238E27FC236}">
                <a16:creationId xmlns:a16="http://schemas.microsoft.com/office/drawing/2014/main" id="{D2D9F6A1-7B51-D3D3-BA67-CC1388C375C1}"/>
              </a:ext>
            </a:extLst>
          </p:cNvPr>
          <p:cNvSpPr/>
          <p:nvPr/>
        </p:nvSpPr>
        <p:spPr>
          <a:xfrm rot="1654173">
            <a:off x="6107901" y="2110862"/>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pic>
        <p:nvPicPr>
          <p:cNvPr id="5" name="Imagen 4">
            <a:extLst>
              <a:ext uri="{FF2B5EF4-FFF2-40B4-BE49-F238E27FC236}">
                <a16:creationId xmlns:a16="http://schemas.microsoft.com/office/drawing/2014/main" id="{A35EFADA-13E8-2AF4-16D1-606ACF4CD45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2652" y="1457545"/>
            <a:ext cx="3120138" cy="4418226"/>
          </a:xfrm>
          <a:prstGeom prst="rect">
            <a:avLst/>
          </a:prstGeom>
        </p:spPr>
      </p:pic>
      <p:sp>
        <p:nvSpPr>
          <p:cNvPr id="6" name="Marcador de texto 2">
            <a:extLst>
              <a:ext uri="{FF2B5EF4-FFF2-40B4-BE49-F238E27FC236}">
                <a16:creationId xmlns:a16="http://schemas.microsoft.com/office/drawing/2014/main" id="{D4BFC0F7-081F-C64A-1805-A4A272C56948}"/>
              </a:ext>
            </a:extLst>
          </p:cNvPr>
          <p:cNvSpPr txBox="1">
            <a:spLocks/>
          </p:cNvSpPr>
          <p:nvPr/>
        </p:nvSpPr>
        <p:spPr>
          <a:xfrm>
            <a:off x="1629916" y="1114846"/>
            <a:ext cx="3471080"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400" dirty="0">
                <a:solidFill>
                  <a:schemeClr val="tx2"/>
                </a:solidFill>
              </a:rPr>
              <a:t>Pozos</a:t>
            </a:r>
          </a:p>
        </p:txBody>
      </p:sp>
    </p:spTree>
    <p:extLst>
      <p:ext uri="{BB962C8B-B14F-4D97-AF65-F5344CB8AC3E}">
        <p14:creationId xmlns:p14="http://schemas.microsoft.com/office/powerpoint/2010/main" val="332147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16632"/>
            <a:ext cx="7132498" cy="914400"/>
          </a:xfrm>
        </p:spPr>
        <p:txBody>
          <a:bodyPr/>
          <a:lstStyle/>
          <a:p>
            <a:r>
              <a:rPr lang="en-US" sz="5100" dirty="0"/>
              <a:t>4. </a:t>
            </a:r>
            <a:r>
              <a:rPr lang="en-US" sz="5100" dirty="0" err="1"/>
              <a:t>Lineas</a:t>
            </a:r>
            <a:r>
              <a:rPr lang="en-US" sz="5100" dirty="0"/>
              <a:t> </a:t>
            </a:r>
            <a:r>
              <a:rPr lang="en-US" sz="5100" dirty="0" err="1"/>
              <a:t>sismicas</a:t>
            </a:r>
            <a:r>
              <a:rPr lang="en-US" sz="5100" dirty="0"/>
              <a:t> 2D</a:t>
            </a:r>
          </a:p>
        </p:txBody>
      </p:sp>
      <p:pic>
        <p:nvPicPr>
          <p:cNvPr id="6" name="Imagen 5">
            <a:extLst>
              <a:ext uri="{FF2B5EF4-FFF2-40B4-BE49-F238E27FC236}">
                <a16:creationId xmlns:a16="http://schemas.microsoft.com/office/drawing/2014/main" id="{D24FA367-E35C-8A66-667E-8E80545D5D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156" y="1335058"/>
            <a:ext cx="3407072" cy="4824536"/>
          </a:xfrm>
          <a:prstGeom prst="rect">
            <a:avLst/>
          </a:prstGeom>
        </p:spPr>
      </p:pic>
      <p:pic>
        <p:nvPicPr>
          <p:cNvPr id="8" name="Imagen 7">
            <a:extLst>
              <a:ext uri="{FF2B5EF4-FFF2-40B4-BE49-F238E27FC236}">
                <a16:creationId xmlns:a16="http://schemas.microsoft.com/office/drawing/2014/main" id="{5B4E77C4-F073-3223-9F7C-3F01F8165E6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311075" y="1335058"/>
            <a:ext cx="3407073" cy="4824536"/>
          </a:xfrm>
          <a:prstGeom prst="rect">
            <a:avLst/>
          </a:prstGeom>
        </p:spPr>
      </p:pic>
      <p:sp>
        <p:nvSpPr>
          <p:cNvPr id="9" name="Elipse 8">
            <a:extLst>
              <a:ext uri="{FF2B5EF4-FFF2-40B4-BE49-F238E27FC236}">
                <a16:creationId xmlns:a16="http://schemas.microsoft.com/office/drawing/2014/main" id="{EBBA9602-4B35-B6A8-C8EB-86BF56907666}"/>
              </a:ext>
            </a:extLst>
          </p:cNvPr>
          <p:cNvSpPr/>
          <p:nvPr/>
        </p:nvSpPr>
        <p:spPr>
          <a:xfrm rot="369896">
            <a:off x="5950395" y="2242591"/>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C7C790DF-FD61-0124-7F7B-BE16F1E67EAD}"/>
              </a:ext>
            </a:extLst>
          </p:cNvPr>
          <p:cNvSpPr/>
          <p:nvPr/>
        </p:nvSpPr>
        <p:spPr>
          <a:xfrm rot="330483">
            <a:off x="4633251" y="4428038"/>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Marcador de texto 2">
            <a:extLst>
              <a:ext uri="{FF2B5EF4-FFF2-40B4-BE49-F238E27FC236}">
                <a16:creationId xmlns:a16="http://schemas.microsoft.com/office/drawing/2014/main" id="{FE8698B5-F08C-97CC-93DD-4D4B6AD57081}"/>
              </a:ext>
            </a:extLst>
          </p:cNvPr>
          <p:cNvSpPr txBox="1">
            <a:spLocks/>
          </p:cNvSpPr>
          <p:nvPr/>
        </p:nvSpPr>
        <p:spPr>
          <a:xfrm>
            <a:off x="4055149" y="965118"/>
            <a:ext cx="3087028" cy="369938"/>
          </a:xfrm>
          <a:prstGeom prst="rect">
            <a:avLst/>
          </a:prstGeom>
        </p:spPr>
        <p:txBody>
          <a:bodyPr vert="horz" lIns="91440" tIns="45720" rIns="91440" bIns="45720" rtlCol="0" anchor="b">
            <a:normAutofit fontScale="85000"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Sísmica 2D</a:t>
            </a:r>
          </a:p>
        </p:txBody>
      </p:sp>
      <p:sp>
        <p:nvSpPr>
          <p:cNvPr id="12" name="Marcador de texto 2">
            <a:extLst>
              <a:ext uri="{FF2B5EF4-FFF2-40B4-BE49-F238E27FC236}">
                <a16:creationId xmlns:a16="http://schemas.microsoft.com/office/drawing/2014/main" id="{CBB976A6-E12D-EEBE-D4D3-D9FD339BE238}"/>
              </a:ext>
            </a:extLst>
          </p:cNvPr>
          <p:cNvSpPr txBox="1">
            <a:spLocks/>
          </p:cNvSpPr>
          <p:nvPr/>
        </p:nvSpPr>
        <p:spPr>
          <a:xfrm>
            <a:off x="319076" y="965118"/>
            <a:ext cx="3471080" cy="369938"/>
          </a:xfrm>
          <a:prstGeom prst="rect">
            <a:avLst/>
          </a:prstGeom>
        </p:spPr>
        <p:txBody>
          <a:bodyPr vert="horz" lIns="91440" tIns="45720" rIns="91440" bIns="45720" rtlCol="0" anchor="b">
            <a:normAutofit fontScale="925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400" dirty="0">
                <a:solidFill>
                  <a:schemeClr val="tx2"/>
                </a:solidFill>
              </a:rPr>
              <a:t>Puntos cada 5Km por cada línea Sísmica 2D</a:t>
            </a:r>
          </a:p>
        </p:txBody>
      </p:sp>
      <p:sp>
        <p:nvSpPr>
          <p:cNvPr id="13" name="Marcador de texto 2">
            <a:extLst>
              <a:ext uri="{FF2B5EF4-FFF2-40B4-BE49-F238E27FC236}">
                <a16:creationId xmlns:a16="http://schemas.microsoft.com/office/drawing/2014/main" id="{B2BCA1D3-1D72-58C8-BC22-2E5F68C3502C}"/>
              </a:ext>
            </a:extLst>
          </p:cNvPr>
          <p:cNvSpPr txBox="1">
            <a:spLocks/>
          </p:cNvSpPr>
          <p:nvPr/>
        </p:nvSpPr>
        <p:spPr>
          <a:xfrm>
            <a:off x="8470676" y="388863"/>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Tendencia de las líneas Sísmicas 2D</a:t>
            </a:r>
          </a:p>
        </p:txBody>
      </p:sp>
      <p:grpSp>
        <p:nvGrpSpPr>
          <p:cNvPr id="15" name="Grupo 14">
            <a:extLst>
              <a:ext uri="{FF2B5EF4-FFF2-40B4-BE49-F238E27FC236}">
                <a16:creationId xmlns:a16="http://schemas.microsoft.com/office/drawing/2014/main" id="{4B16D3ED-2877-46F0-80EF-C42B5492E010}"/>
              </a:ext>
            </a:extLst>
          </p:cNvPr>
          <p:cNvGrpSpPr/>
          <p:nvPr/>
        </p:nvGrpSpPr>
        <p:grpSpPr>
          <a:xfrm>
            <a:off x="7606580" y="839024"/>
            <a:ext cx="4485552" cy="4824536"/>
            <a:chOff x="7606580" y="839024"/>
            <a:chExt cx="4485552" cy="4824536"/>
          </a:xfrm>
        </p:grpSpPr>
        <p:pic>
          <p:nvPicPr>
            <p:cNvPr id="4" name="Imagen 3">
              <a:extLst>
                <a:ext uri="{FF2B5EF4-FFF2-40B4-BE49-F238E27FC236}">
                  <a16:creationId xmlns:a16="http://schemas.microsoft.com/office/drawing/2014/main" id="{84CF63CA-54C1-63E7-F589-271F98285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580" y="839024"/>
              <a:ext cx="4485552" cy="4824536"/>
            </a:xfrm>
            <a:prstGeom prst="rect">
              <a:avLst/>
            </a:prstGeom>
            <a:ln w="38100">
              <a:solidFill>
                <a:srgbClr val="326734"/>
              </a:solidFill>
            </a:ln>
          </p:spPr>
        </p:pic>
        <p:pic>
          <p:nvPicPr>
            <p:cNvPr id="14" name="Imagen 13">
              <a:extLst>
                <a:ext uri="{FF2B5EF4-FFF2-40B4-BE49-F238E27FC236}">
                  <a16:creationId xmlns:a16="http://schemas.microsoft.com/office/drawing/2014/main" id="{31E2DCF8-EACC-8A81-D9A4-BB5479A8DB7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98668" y="1772816"/>
              <a:ext cx="298233" cy="432048"/>
            </a:xfrm>
            <a:prstGeom prst="rect">
              <a:avLst/>
            </a:prstGeom>
          </p:spPr>
        </p:pic>
      </p:grpSp>
    </p:spTree>
    <p:extLst>
      <p:ext uri="{BB962C8B-B14F-4D97-AF65-F5344CB8AC3E}">
        <p14:creationId xmlns:p14="http://schemas.microsoft.com/office/powerpoint/2010/main" val="2279892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16632"/>
            <a:ext cx="7132498" cy="914400"/>
          </a:xfrm>
        </p:spPr>
        <p:txBody>
          <a:bodyPr/>
          <a:lstStyle/>
          <a:p>
            <a:r>
              <a:rPr lang="en-US" sz="5100" dirty="0"/>
              <a:t>4. </a:t>
            </a:r>
            <a:r>
              <a:rPr lang="en-US" sz="5100" dirty="0" err="1"/>
              <a:t>Lineas</a:t>
            </a:r>
            <a:r>
              <a:rPr lang="en-US" sz="5100" dirty="0"/>
              <a:t> </a:t>
            </a:r>
            <a:r>
              <a:rPr lang="en-US" sz="5100" dirty="0" err="1"/>
              <a:t>sismicas</a:t>
            </a:r>
            <a:r>
              <a:rPr lang="en-US" sz="5100" dirty="0"/>
              <a:t> 2D</a:t>
            </a:r>
          </a:p>
        </p:txBody>
      </p:sp>
      <p:grpSp>
        <p:nvGrpSpPr>
          <p:cNvPr id="3" name="Grupo 2">
            <a:extLst>
              <a:ext uri="{FF2B5EF4-FFF2-40B4-BE49-F238E27FC236}">
                <a16:creationId xmlns:a16="http://schemas.microsoft.com/office/drawing/2014/main" id="{E51497D5-3777-35CD-A716-524CC01775C2}"/>
              </a:ext>
            </a:extLst>
          </p:cNvPr>
          <p:cNvGrpSpPr/>
          <p:nvPr/>
        </p:nvGrpSpPr>
        <p:grpSpPr>
          <a:xfrm>
            <a:off x="7621397" y="0"/>
            <a:ext cx="4248351" cy="6159594"/>
            <a:chOff x="7779515" y="140112"/>
            <a:chExt cx="3407072" cy="5194476"/>
          </a:xfrm>
        </p:grpSpPr>
        <p:pic>
          <p:nvPicPr>
            <p:cNvPr id="6" name="Imagen 5">
              <a:extLst>
                <a:ext uri="{FF2B5EF4-FFF2-40B4-BE49-F238E27FC236}">
                  <a16:creationId xmlns:a16="http://schemas.microsoft.com/office/drawing/2014/main" id="{D24FA367-E35C-8A66-667E-8E80545D5D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79515" y="510052"/>
              <a:ext cx="3407072" cy="4824536"/>
            </a:xfrm>
            <a:prstGeom prst="rect">
              <a:avLst/>
            </a:prstGeom>
          </p:spPr>
        </p:pic>
        <p:sp>
          <p:nvSpPr>
            <p:cNvPr id="9" name="Elipse 8">
              <a:extLst>
                <a:ext uri="{FF2B5EF4-FFF2-40B4-BE49-F238E27FC236}">
                  <a16:creationId xmlns:a16="http://schemas.microsoft.com/office/drawing/2014/main" id="{EBBA9602-4B35-B6A8-C8EB-86BF56907666}"/>
                </a:ext>
              </a:extLst>
            </p:cNvPr>
            <p:cNvSpPr/>
            <p:nvPr/>
          </p:nvSpPr>
          <p:spPr>
            <a:xfrm rot="369896">
              <a:off x="9939754" y="1417585"/>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0" name="Elipse 9">
              <a:extLst>
                <a:ext uri="{FF2B5EF4-FFF2-40B4-BE49-F238E27FC236}">
                  <a16:creationId xmlns:a16="http://schemas.microsoft.com/office/drawing/2014/main" id="{C7C790DF-FD61-0124-7F7B-BE16F1E67EAD}"/>
                </a:ext>
              </a:extLst>
            </p:cNvPr>
            <p:cNvSpPr/>
            <p:nvPr/>
          </p:nvSpPr>
          <p:spPr>
            <a:xfrm rot="330483">
              <a:off x="8622610" y="3603032"/>
              <a:ext cx="360040" cy="1080120"/>
            </a:xfrm>
            <a:prstGeom prst="ellipse">
              <a:avLst/>
            </a:prstGeom>
            <a:noFill/>
            <a:ln w="1905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1" name="Marcador de texto 2">
              <a:extLst>
                <a:ext uri="{FF2B5EF4-FFF2-40B4-BE49-F238E27FC236}">
                  <a16:creationId xmlns:a16="http://schemas.microsoft.com/office/drawing/2014/main" id="{FE8698B5-F08C-97CC-93DD-4D4B6AD57081}"/>
                </a:ext>
              </a:extLst>
            </p:cNvPr>
            <p:cNvSpPr txBox="1">
              <a:spLocks/>
            </p:cNvSpPr>
            <p:nvPr/>
          </p:nvSpPr>
          <p:spPr>
            <a:xfrm>
              <a:off x="8044508" y="140112"/>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Sísmica 2D</a:t>
              </a:r>
            </a:p>
          </p:txBody>
        </p:sp>
      </p:grpSp>
      <p:pic>
        <p:nvPicPr>
          <p:cNvPr id="7" name="Imagen 6">
            <a:extLst>
              <a:ext uri="{FF2B5EF4-FFF2-40B4-BE49-F238E27FC236}">
                <a16:creationId xmlns:a16="http://schemas.microsoft.com/office/drawing/2014/main" id="{E33E26CE-CDE9-6BC6-4AE7-A91C9B82208C}"/>
              </a:ext>
            </a:extLst>
          </p:cNvPr>
          <p:cNvPicPr>
            <a:picLocks noChangeAspect="1"/>
          </p:cNvPicPr>
          <p:nvPr/>
        </p:nvPicPr>
        <p:blipFill rotWithShape="1">
          <a:blip r:embed="rId3">
            <a:extLst>
              <a:ext uri="{28A0092B-C50C-407E-A947-70E740481C1C}">
                <a14:useLocalDpi xmlns:a14="http://schemas.microsoft.com/office/drawing/2010/main" val="0"/>
              </a:ext>
            </a:extLst>
          </a:blip>
          <a:srcRect r="31355"/>
          <a:stretch/>
        </p:blipFill>
        <p:spPr>
          <a:xfrm>
            <a:off x="4006180" y="1534488"/>
            <a:ext cx="3378893" cy="2057213"/>
          </a:xfrm>
          <a:prstGeom prst="rect">
            <a:avLst/>
          </a:prstGeom>
          <a:ln>
            <a:solidFill>
              <a:schemeClr val="accent1"/>
            </a:solidFill>
          </a:ln>
        </p:spPr>
      </p:pic>
      <p:sp>
        <p:nvSpPr>
          <p:cNvPr id="16" name="Marcador de texto 2">
            <a:extLst>
              <a:ext uri="{FF2B5EF4-FFF2-40B4-BE49-F238E27FC236}">
                <a16:creationId xmlns:a16="http://schemas.microsoft.com/office/drawing/2014/main" id="{BF992F77-E563-2D0D-EC4A-539361AF6E8D}"/>
              </a:ext>
            </a:extLst>
          </p:cNvPr>
          <p:cNvSpPr txBox="1">
            <a:spLocks/>
          </p:cNvSpPr>
          <p:nvPr/>
        </p:nvSpPr>
        <p:spPr>
          <a:xfrm>
            <a:off x="2349996" y="111148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Datos de sísmica 2D al Norte</a:t>
            </a:r>
          </a:p>
        </p:txBody>
      </p:sp>
      <p:sp>
        <p:nvSpPr>
          <p:cNvPr id="17" name="Marcador de texto 2">
            <a:extLst>
              <a:ext uri="{FF2B5EF4-FFF2-40B4-BE49-F238E27FC236}">
                <a16:creationId xmlns:a16="http://schemas.microsoft.com/office/drawing/2014/main" id="{CF292E0A-08BD-8237-996F-92D46551C658}"/>
              </a:ext>
            </a:extLst>
          </p:cNvPr>
          <p:cNvSpPr txBox="1">
            <a:spLocks/>
          </p:cNvSpPr>
          <p:nvPr/>
        </p:nvSpPr>
        <p:spPr>
          <a:xfrm>
            <a:off x="10247569" y="1082349"/>
            <a:ext cx="1134774"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rgbClr val="FF0000"/>
                </a:solidFill>
              </a:rPr>
              <a:t>Norte</a:t>
            </a:r>
          </a:p>
        </p:txBody>
      </p:sp>
      <p:sp>
        <p:nvSpPr>
          <p:cNvPr id="18" name="Marcador de texto 2">
            <a:extLst>
              <a:ext uri="{FF2B5EF4-FFF2-40B4-BE49-F238E27FC236}">
                <a16:creationId xmlns:a16="http://schemas.microsoft.com/office/drawing/2014/main" id="{7F6811CF-2943-FAA9-30BC-4C20CEF00F93}"/>
              </a:ext>
            </a:extLst>
          </p:cNvPr>
          <p:cNvSpPr txBox="1">
            <a:spLocks/>
          </p:cNvSpPr>
          <p:nvPr/>
        </p:nvSpPr>
        <p:spPr>
          <a:xfrm>
            <a:off x="8722487" y="3717789"/>
            <a:ext cx="1134774"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rgbClr val="FF0000"/>
                </a:solidFill>
              </a:rPr>
              <a:t>Sur</a:t>
            </a:r>
          </a:p>
        </p:txBody>
      </p:sp>
      <p:sp>
        <p:nvSpPr>
          <p:cNvPr id="20" name="Marcador de texto 2">
            <a:extLst>
              <a:ext uri="{FF2B5EF4-FFF2-40B4-BE49-F238E27FC236}">
                <a16:creationId xmlns:a16="http://schemas.microsoft.com/office/drawing/2014/main" id="{67115D77-090B-E10B-A44E-B2A2387B1482}"/>
              </a:ext>
            </a:extLst>
          </p:cNvPr>
          <p:cNvSpPr txBox="1">
            <a:spLocks/>
          </p:cNvSpPr>
          <p:nvPr/>
        </p:nvSpPr>
        <p:spPr>
          <a:xfrm>
            <a:off x="2347394" y="3631768"/>
            <a:ext cx="3087028" cy="36993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a:solidFill>
                  <a:schemeClr val="tx2"/>
                </a:solidFill>
              </a:rPr>
              <a:t>Datos de sísmica 2D al Sur</a:t>
            </a:r>
          </a:p>
        </p:txBody>
      </p:sp>
      <p:pic>
        <p:nvPicPr>
          <p:cNvPr id="5" name="Imagen 4">
            <a:extLst>
              <a:ext uri="{FF2B5EF4-FFF2-40B4-BE49-F238E27FC236}">
                <a16:creationId xmlns:a16="http://schemas.microsoft.com/office/drawing/2014/main" id="{DEBF778B-67A5-3E65-5B57-68E613EF19BE}"/>
              </a:ext>
            </a:extLst>
          </p:cNvPr>
          <p:cNvPicPr>
            <a:picLocks noChangeAspect="1"/>
          </p:cNvPicPr>
          <p:nvPr/>
        </p:nvPicPr>
        <p:blipFill rotWithShape="1">
          <a:blip r:embed="rId4">
            <a:extLst>
              <a:ext uri="{28A0092B-C50C-407E-A947-70E740481C1C}">
                <a14:useLocalDpi xmlns:a14="http://schemas.microsoft.com/office/drawing/2010/main" val="0"/>
              </a:ext>
            </a:extLst>
          </a:blip>
          <a:srcRect l="443" r="29828"/>
          <a:stretch/>
        </p:blipFill>
        <p:spPr>
          <a:xfrm>
            <a:off x="4006179" y="4002296"/>
            <a:ext cx="3378893" cy="1932127"/>
          </a:xfrm>
          <a:prstGeom prst="rect">
            <a:avLst/>
          </a:prstGeom>
          <a:ln>
            <a:solidFill>
              <a:schemeClr val="accent1"/>
            </a:solidFill>
          </a:ln>
        </p:spPr>
      </p:pic>
      <p:pic>
        <p:nvPicPr>
          <p:cNvPr id="8" name="Imagen 7">
            <a:extLst>
              <a:ext uri="{FF2B5EF4-FFF2-40B4-BE49-F238E27FC236}">
                <a16:creationId xmlns:a16="http://schemas.microsoft.com/office/drawing/2014/main" id="{79BA3FC9-C840-11B3-EBA5-5A2D4B34D3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9077" y="1548241"/>
            <a:ext cx="3618648" cy="2043459"/>
          </a:xfrm>
          <a:prstGeom prst="rect">
            <a:avLst/>
          </a:prstGeom>
          <a:ln>
            <a:solidFill>
              <a:schemeClr val="accent1"/>
            </a:solidFill>
          </a:ln>
        </p:spPr>
      </p:pic>
      <p:pic>
        <p:nvPicPr>
          <p:cNvPr id="12" name="Imagen 11">
            <a:extLst>
              <a:ext uri="{FF2B5EF4-FFF2-40B4-BE49-F238E27FC236}">
                <a16:creationId xmlns:a16="http://schemas.microsoft.com/office/drawing/2014/main" id="{37707407-DA03-45B0-92C9-D88284B2E526}"/>
              </a:ext>
            </a:extLst>
          </p:cNvPr>
          <p:cNvPicPr>
            <a:picLocks noChangeAspect="1"/>
          </p:cNvPicPr>
          <p:nvPr/>
        </p:nvPicPr>
        <p:blipFill rotWithShape="1">
          <a:blip r:embed="rId3">
            <a:extLst>
              <a:ext uri="{28A0092B-C50C-407E-A947-70E740481C1C}">
                <a14:useLocalDpi xmlns:a14="http://schemas.microsoft.com/office/drawing/2010/main" val="0"/>
              </a:ext>
            </a:extLst>
          </a:blip>
          <a:srcRect l="69320" t="1602" b="15291"/>
          <a:stretch/>
        </p:blipFill>
        <p:spPr>
          <a:xfrm>
            <a:off x="8907120" y="1082349"/>
            <a:ext cx="1203762" cy="1410547"/>
          </a:xfrm>
          <a:prstGeom prst="rect">
            <a:avLst/>
          </a:prstGeom>
          <a:ln>
            <a:solidFill>
              <a:schemeClr val="accent1">
                <a:lumMod val="75000"/>
              </a:schemeClr>
            </a:solidFill>
          </a:ln>
        </p:spPr>
      </p:pic>
      <p:pic>
        <p:nvPicPr>
          <p:cNvPr id="13" name="Imagen 12">
            <a:extLst>
              <a:ext uri="{FF2B5EF4-FFF2-40B4-BE49-F238E27FC236}">
                <a16:creationId xmlns:a16="http://schemas.microsoft.com/office/drawing/2014/main" id="{701A013B-DAEB-97AA-3613-258BCDB5FF1B}"/>
              </a:ext>
            </a:extLst>
          </p:cNvPr>
          <p:cNvPicPr>
            <a:picLocks noChangeAspect="1"/>
          </p:cNvPicPr>
          <p:nvPr/>
        </p:nvPicPr>
        <p:blipFill rotWithShape="1">
          <a:blip r:embed="rId4">
            <a:extLst>
              <a:ext uri="{28A0092B-C50C-407E-A947-70E740481C1C}">
                <a14:useLocalDpi xmlns:a14="http://schemas.microsoft.com/office/drawing/2010/main" val="0"/>
              </a:ext>
            </a:extLst>
          </a:blip>
          <a:srcRect l="69745" t="-2734" r="1" b="11066"/>
          <a:stretch/>
        </p:blipFill>
        <p:spPr>
          <a:xfrm>
            <a:off x="9418369" y="3928014"/>
            <a:ext cx="1308246" cy="1586436"/>
          </a:xfrm>
          <a:prstGeom prst="rect">
            <a:avLst/>
          </a:prstGeom>
          <a:ln>
            <a:solidFill>
              <a:srgbClr val="326734"/>
            </a:solidFill>
          </a:ln>
        </p:spPr>
      </p:pic>
      <p:pic>
        <p:nvPicPr>
          <p:cNvPr id="15" name="Imagen 14">
            <a:extLst>
              <a:ext uri="{FF2B5EF4-FFF2-40B4-BE49-F238E27FC236}">
                <a16:creationId xmlns:a16="http://schemas.microsoft.com/office/drawing/2014/main" id="{EB86C767-F600-D52B-349D-410C1CA214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2406" y="3986856"/>
            <a:ext cx="3618648" cy="1962424"/>
          </a:xfrm>
          <a:prstGeom prst="rect">
            <a:avLst/>
          </a:prstGeom>
          <a:ln>
            <a:solidFill>
              <a:schemeClr val="accent1"/>
            </a:solidFill>
          </a:ln>
        </p:spPr>
      </p:pic>
    </p:spTree>
    <p:extLst>
      <p:ext uri="{BB962C8B-B14F-4D97-AF65-F5344CB8AC3E}">
        <p14:creationId xmlns:p14="http://schemas.microsoft.com/office/powerpoint/2010/main" val="1634981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D25426-A0E4-12A6-BBE5-06AF6BC1B723}"/>
              </a:ext>
            </a:extLst>
          </p:cNvPr>
          <p:cNvSpPr>
            <a:spLocks noGrp="1"/>
          </p:cNvSpPr>
          <p:nvPr>
            <p:ph type="title"/>
          </p:nvPr>
        </p:nvSpPr>
        <p:spPr/>
        <p:txBody>
          <a:bodyPr/>
          <a:lstStyle/>
          <a:p>
            <a:r>
              <a:rPr lang="es-CO" sz="1000" dirty="0"/>
              <a:t>La G de Ripley realiza un seguimiento de la proporción de puntos en los que el vecino más cercano se encuentra dentro de un umbral de distancia determinado y traza ese porcentaje acumulativo frente a los radios de distancia crecientes. La distribución de estos porcentajes acumulativos tiene una forma distintiva bajo procesos completamente aleatorios espacialmente. La intuición detrás de la G de Ripley es la siguiente: podemos aprender qué tan similar es nuestro patrón a uno espacialmente aleatorio al calcular la distribución acumulada de las distancias del vecino más cercano sobre umbrales de distancia crecientes y compararla con la de un conjunto de patrones simulados que siguen un proceso espacialmente aleatorio conocido. Por lo general, se utiliza un proceso espacial de puntos de Poisson como tal distribución de referencia.</a:t>
            </a:r>
            <a:br>
              <a:rPr lang="es-CO" sz="1000" dirty="0"/>
            </a:br>
            <a:br>
              <a:rPr lang="es-CO" sz="1000" dirty="0"/>
            </a:br>
            <a:r>
              <a:rPr lang="es-CO" sz="1000" dirty="0"/>
              <a:t>Para hacer esto en el paquete </a:t>
            </a:r>
            <a:r>
              <a:rPr lang="es-CO" sz="1000" dirty="0" err="1"/>
              <a:t>pointpats</a:t>
            </a:r>
            <a:r>
              <a:rPr lang="es-CO" sz="1000" dirty="0"/>
              <a:t>, podemos usar la función </a:t>
            </a:r>
            <a:r>
              <a:rPr lang="es-CO" sz="1000" dirty="0" err="1"/>
              <a:t>g_test</a:t>
            </a:r>
            <a:r>
              <a:rPr lang="es-CO" sz="1000" dirty="0"/>
              <a:t>, que calcula tanto la función G para los datos empíricos como estas réplicas hipotéticas bajo un proceso completamente espacialmente aleatorio.</a:t>
            </a:r>
          </a:p>
        </p:txBody>
      </p:sp>
      <p:sp>
        <p:nvSpPr>
          <p:cNvPr id="3" name="Marcador de texto 2">
            <a:extLst>
              <a:ext uri="{FF2B5EF4-FFF2-40B4-BE49-F238E27FC236}">
                <a16:creationId xmlns:a16="http://schemas.microsoft.com/office/drawing/2014/main" id="{3FD53828-6AB3-F9E4-809A-314F108CAB39}"/>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3296967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88900" y="116632"/>
            <a:ext cx="7132498" cy="914400"/>
          </a:xfrm>
        </p:spPr>
        <p:txBody>
          <a:bodyPr/>
          <a:lstStyle/>
          <a:p>
            <a:r>
              <a:rPr lang="en-US" sz="5100" dirty="0"/>
              <a:t>5. Cubo sismico 3D</a:t>
            </a:r>
          </a:p>
        </p:txBody>
      </p:sp>
      <p:pic>
        <p:nvPicPr>
          <p:cNvPr id="7" name="Imagen 6">
            <a:extLst>
              <a:ext uri="{FF2B5EF4-FFF2-40B4-BE49-F238E27FC236}">
                <a16:creationId xmlns:a16="http://schemas.microsoft.com/office/drawing/2014/main" id="{12707038-4FB6-A11E-D239-E39A1EBFE4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1764" y="1412776"/>
            <a:ext cx="3252945" cy="4606286"/>
          </a:xfrm>
          <a:prstGeom prst="rect">
            <a:avLst/>
          </a:prstGeom>
        </p:spPr>
      </p:pic>
      <p:sp>
        <p:nvSpPr>
          <p:cNvPr id="14" name="Marcador de texto 2">
            <a:extLst>
              <a:ext uri="{FF2B5EF4-FFF2-40B4-BE49-F238E27FC236}">
                <a16:creationId xmlns:a16="http://schemas.microsoft.com/office/drawing/2014/main" id="{AA47B9A0-FFD7-FDC5-AA91-4C541967179D}"/>
              </a:ext>
            </a:extLst>
          </p:cNvPr>
          <p:cNvSpPr txBox="1">
            <a:spLocks/>
          </p:cNvSpPr>
          <p:nvPr/>
        </p:nvSpPr>
        <p:spPr>
          <a:xfrm>
            <a:off x="261764" y="1114846"/>
            <a:ext cx="3252945" cy="369938"/>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ctr"/>
            <a:r>
              <a:rPr lang="es-CO" sz="1500" dirty="0">
                <a:solidFill>
                  <a:schemeClr val="tx2"/>
                </a:solidFill>
              </a:rPr>
              <a:t>Sísmica 3D en la cuenca Sinú San Jacinto</a:t>
            </a:r>
          </a:p>
        </p:txBody>
      </p:sp>
    </p:spTree>
    <p:extLst>
      <p:ext uri="{BB962C8B-B14F-4D97-AF65-F5344CB8AC3E}">
        <p14:creationId xmlns:p14="http://schemas.microsoft.com/office/powerpoint/2010/main" val="1939056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60C6905-DD50-A72C-428A-B646799F07D2}"/>
              </a:ext>
            </a:extLst>
          </p:cNvPr>
          <p:cNvSpPr txBox="1">
            <a:spLocks/>
          </p:cNvSpPr>
          <p:nvPr/>
        </p:nvSpPr>
        <p:spPr>
          <a:xfrm>
            <a:off x="263013" y="824719"/>
            <a:ext cx="7065422" cy="9144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b="0" kern="1200" cap="none"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600" dirty="0"/>
              <a:t>6. METODO DE</a:t>
            </a:r>
          </a:p>
          <a:p>
            <a:pPr algn="ctr"/>
            <a:r>
              <a:rPr lang="en-US" sz="4600" dirty="0"/>
              <a:t>REGRESIÓN LINEAL</a:t>
            </a:r>
          </a:p>
        </p:txBody>
      </p:sp>
      <p:pic>
        <p:nvPicPr>
          <p:cNvPr id="9" name="Imagen 8">
            <a:extLst>
              <a:ext uri="{FF2B5EF4-FFF2-40B4-BE49-F238E27FC236}">
                <a16:creationId xmlns:a16="http://schemas.microsoft.com/office/drawing/2014/main" id="{8859D9EC-7927-B211-4E13-990CBBDBE84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4162" t="11271" r="25992" b="5703"/>
          <a:stretch/>
        </p:blipFill>
        <p:spPr>
          <a:xfrm>
            <a:off x="293905" y="2348880"/>
            <a:ext cx="2344123" cy="3073582"/>
          </a:xfrm>
          <a:prstGeom prst="rect">
            <a:avLst/>
          </a:prstGeom>
        </p:spPr>
      </p:pic>
      <p:pic>
        <p:nvPicPr>
          <p:cNvPr id="14" name="Imagen 13">
            <a:extLst>
              <a:ext uri="{FF2B5EF4-FFF2-40B4-BE49-F238E27FC236}">
                <a16:creationId xmlns:a16="http://schemas.microsoft.com/office/drawing/2014/main" id="{56576216-DDFF-F1B1-A9CA-CDBA868BD9C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5374" t="11550" r="24751" b="8651"/>
          <a:stretch/>
        </p:blipFill>
        <p:spPr>
          <a:xfrm>
            <a:off x="5086299" y="2348880"/>
            <a:ext cx="2305187" cy="3073582"/>
          </a:xfrm>
          <a:prstGeom prst="rect">
            <a:avLst/>
          </a:prstGeom>
        </p:spPr>
      </p:pic>
      <p:grpSp>
        <p:nvGrpSpPr>
          <p:cNvPr id="18" name="Grupo 17">
            <a:extLst>
              <a:ext uri="{FF2B5EF4-FFF2-40B4-BE49-F238E27FC236}">
                <a16:creationId xmlns:a16="http://schemas.microsoft.com/office/drawing/2014/main" id="{E03534F4-D4C3-9738-F5BA-C1CBB75A20E1}"/>
              </a:ext>
            </a:extLst>
          </p:cNvPr>
          <p:cNvGrpSpPr/>
          <p:nvPr/>
        </p:nvGrpSpPr>
        <p:grpSpPr>
          <a:xfrm>
            <a:off x="2710036" y="2348880"/>
            <a:ext cx="2305187" cy="3073583"/>
            <a:chOff x="2710036" y="2348880"/>
            <a:chExt cx="2305187" cy="3073583"/>
          </a:xfrm>
        </p:grpSpPr>
        <p:pic>
          <p:nvPicPr>
            <p:cNvPr id="16" name="Imagen 15">
              <a:extLst>
                <a:ext uri="{FF2B5EF4-FFF2-40B4-BE49-F238E27FC236}">
                  <a16:creationId xmlns:a16="http://schemas.microsoft.com/office/drawing/2014/main" id="{E1857137-38B7-388A-13F9-8337A1EA452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12" t="11479" r="25493" b="5841"/>
            <a:stretch/>
          </p:blipFill>
          <p:spPr>
            <a:xfrm>
              <a:off x="2710036" y="2348880"/>
              <a:ext cx="2305187" cy="3073583"/>
            </a:xfrm>
            <a:prstGeom prst="rect">
              <a:avLst/>
            </a:prstGeom>
          </p:spPr>
        </p:pic>
        <p:sp>
          <p:nvSpPr>
            <p:cNvPr id="17" name="Forma libre: forma 16">
              <a:extLst>
                <a:ext uri="{FF2B5EF4-FFF2-40B4-BE49-F238E27FC236}">
                  <a16:creationId xmlns:a16="http://schemas.microsoft.com/office/drawing/2014/main" id="{01CBD0B6-376F-33F3-FF5F-6B73857D4410}"/>
                </a:ext>
              </a:extLst>
            </p:cNvPr>
            <p:cNvSpPr/>
            <p:nvPr/>
          </p:nvSpPr>
          <p:spPr>
            <a:xfrm>
              <a:off x="4006180" y="2564904"/>
              <a:ext cx="430452" cy="864096"/>
            </a:xfrm>
            <a:custGeom>
              <a:avLst/>
              <a:gdLst>
                <a:gd name="connsiteX0" fmla="*/ 0 w 574003"/>
                <a:gd name="connsiteY0" fmla="*/ 440514 h 1071250"/>
                <a:gd name="connsiteX1" fmla="*/ 86768 w 574003"/>
                <a:gd name="connsiteY1" fmla="*/ 847656 h 1071250"/>
                <a:gd name="connsiteX2" fmla="*/ 210246 w 574003"/>
                <a:gd name="connsiteY2" fmla="*/ 1071250 h 1071250"/>
                <a:gd name="connsiteX3" fmla="*/ 540631 w 574003"/>
                <a:gd name="connsiteY3" fmla="*/ 116803 h 1071250"/>
                <a:gd name="connsiteX4" fmla="*/ 574003 w 574003"/>
                <a:gd name="connsiteY4" fmla="*/ 50059 h 1071250"/>
                <a:gd name="connsiteX5" fmla="*/ 523945 w 574003"/>
                <a:gd name="connsiteY5" fmla="*/ 0 h 1071250"/>
                <a:gd name="connsiteX6" fmla="*/ 0 w 574003"/>
                <a:gd name="connsiteY6" fmla="*/ 440514 h 107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003" h="1071250">
                  <a:moveTo>
                    <a:pt x="0" y="440514"/>
                  </a:moveTo>
                  <a:lnTo>
                    <a:pt x="86768" y="847656"/>
                  </a:lnTo>
                  <a:lnTo>
                    <a:pt x="210246" y="1071250"/>
                  </a:lnTo>
                  <a:lnTo>
                    <a:pt x="540631" y="116803"/>
                  </a:lnTo>
                  <a:lnTo>
                    <a:pt x="574003" y="50059"/>
                  </a:lnTo>
                  <a:lnTo>
                    <a:pt x="523945" y="0"/>
                  </a:lnTo>
                  <a:lnTo>
                    <a:pt x="0" y="440514"/>
                  </a:lnTo>
                  <a:close/>
                </a:path>
              </a:pathLst>
            </a:cu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grpSp>
      <p:sp>
        <p:nvSpPr>
          <p:cNvPr id="19" name="Marcador de texto 2">
            <a:extLst>
              <a:ext uri="{FF2B5EF4-FFF2-40B4-BE49-F238E27FC236}">
                <a16:creationId xmlns:a16="http://schemas.microsoft.com/office/drawing/2014/main" id="{4E9E000D-C49A-C788-7C0A-F7A75F9843A1}"/>
              </a:ext>
            </a:extLst>
          </p:cNvPr>
          <p:cNvSpPr txBox="1">
            <a:spLocks/>
          </p:cNvSpPr>
          <p:nvPr/>
        </p:nvSpPr>
        <p:spPr>
          <a:xfrm>
            <a:off x="397142" y="1846362"/>
            <a:ext cx="7137430" cy="504056"/>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marL="342900" indent="-342900">
              <a:buFont typeface="Wingdings" panose="05000000000000000000" pitchFamily="2" charset="2"/>
              <a:buChar char="Ø"/>
            </a:pPr>
            <a:endParaRPr lang="es-CO" dirty="0">
              <a:solidFill>
                <a:schemeClr val="tx2"/>
              </a:solidFill>
            </a:endParaRPr>
          </a:p>
          <a:p>
            <a:r>
              <a:rPr lang="es-CO" dirty="0">
                <a:solidFill>
                  <a:schemeClr val="tx2"/>
                </a:solidFill>
              </a:rPr>
              <a:t>   Volcanes de lodo         Zona central de Emisiones     Densidad de datos</a:t>
            </a:r>
          </a:p>
          <a:p>
            <a:pPr marL="342900" indent="-342900">
              <a:buFont typeface="Wingdings" panose="05000000000000000000" pitchFamily="2" charset="2"/>
              <a:buChar char="Ø"/>
            </a:pPr>
            <a:endParaRPr lang="es-CO" dirty="0">
              <a:solidFill>
                <a:schemeClr val="tx2"/>
              </a:solidFill>
            </a:endParaRPr>
          </a:p>
          <a:p>
            <a:pPr marL="342900" indent="-342900">
              <a:buFont typeface="Wingdings" panose="05000000000000000000" pitchFamily="2" charset="2"/>
              <a:buChar char="Ø"/>
            </a:pPr>
            <a:endParaRPr lang="es-CO" dirty="0">
              <a:solidFill>
                <a:schemeClr val="tx2"/>
              </a:solidFill>
            </a:endParaRPr>
          </a:p>
          <a:p>
            <a:pPr marL="342900" indent="-342900">
              <a:buFont typeface="Wingdings" panose="05000000000000000000" pitchFamily="2" charset="2"/>
              <a:buChar char="Ø"/>
            </a:pPr>
            <a:endParaRPr lang="es-CO" dirty="0">
              <a:solidFill>
                <a:schemeClr val="tx2"/>
              </a:solidFill>
            </a:endParaRPr>
          </a:p>
        </p:txBody>
      </p:sp>
      <p:sp>
        <p:nvSpPr>
          <p:cNvPr id="21" name="CuadroTexto 20">
            <a:extLst>
              <a:ext uri="{FF2B5EF4-FFF2-40B4-BE49-F238E27FC236}">
                <a16:creationId xmlns:a16="http://schemas.microsoft.com/office/drawing/2014/main" id="{46CD9695-E3B1-573C-2FAD-82B4056AD138}"/>
              </a:ext>
            </a:extLst>
          </p:cNvPr>
          <p:cNvSpPr txBox="1"/>
          <p:nvPr/>
        </p:nvSpPr>
        <p:spPr>
          <a:xfrm>
            <a:off x="7534572" y="883568"/>
            <a:ext cx="4536504" cy="1754326"/>
          </a:xfrm>
          <a:prstGeom prst="rect">
            <a:avLst/>
          </a:prstGeom>
          <a:noFill/>
        </p:spPr>
        <p:txBody>
          <a:bodyPr wrap="square">
            <a:spAutoFit/>
          </a:bodyPr>
          <a:lstStyle/>
          <a:p>
            <a:r>
              <a:rPr lang="es-CO" b="0" i="0" dirty="0">
                <a:solidFill>
                  <a:srgbClr val="333333"/>
                </a:solidFill>
                <a:effectLst/>
                <a:latin typeface="AmazonEmber"/>
              </a:rPr>
              <a:t>Emisiones+pozos+sismica2d+sísmica3d +amenaza </a:t>
            </a:r>
            <a:r>
              <a:rPr lang="es-CO" b="0" i="0" dirty="0" err="1">
                <a:solidFill>
                  <a:srgbClr val="333333"/>
                </a:solidFill>
                <a:effectLst/>
                <a:latin typeface="AmazonEmber"/>
              </a:rPr>
              <a:t>sismica</a:t>
            </a:r>
            <a:endParaRPr lang="es-CO" b="0" i="0" dirty="0">
              <a:solidFill>
                <a:srgbClr val="333333"/>
              </a:solidFill>
              <a:effectLst/>
              <a:latin typeface="AmazonEmber"/>
            </a:endParaRPr>
          </a:p>
          <a:p>
            <a:endParaRPr lang="es-CO" b="0" i="0" dirty="0">
              <a:solidFill>
                <a:srgbClr val="333333"/>
              </a:solidFill>
              <a:effectLst/>
              <a:latin typeface="AmazonEmber"/>
            </a:endParaRPr>
          </a:p>
          <a:p>
            <a:r>
              <a:rPr lang="es-CO" b="0" i="0" dirty="0">
                <a:solidFill>
                  <a:srgbClr val="333333"/>
                </a:solidFill>
                <a:effectLst/>
                <a:latin typeface="AmazonEmber"/>
              </a:rPr>
              <a:t>1. </a:t>
            </a:r>
            <a:r>
              <a:rPr lang="es-CO" b="0" i="0" dirty="0">
                <a:solidFill>
                  <a:srgbClr val="333333"/>
                </a:solidFill>
                <a:effectLst/>
                <a:latin typeface="-apple-system"/>
              </a:rPr>
              <a:t>variables categóricas se deben transformar a variables binarias todas las clases, es decir una nueva variable por cada clase</a:t>
            </a:r>
            <a:endParaRPr lang="es-CO" dirty="0">
              <a:solidFill>
                <a:srgbClr val="333333"/>
              </a:solidFill>
              <a:latin typeface="AmazonEmber"/>
            </a:endParaRPr>
          </a:p>
        </p:txBody>
      </p:sp>
    </p:spTree>
    <p:extLst>
      <p:ext uri="{BB962C8B-B14F-4D97-AF65-F5344CB8AC3E}">
        <p14:creationId xmlns:p14="http://schemas.microsoft.com/office/powerpoint/2010/main" val="257972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DC05FA89-2288-C965-216C-D7F44D9B1827}"/>
              </a:ext>
            </a:extLst>
          </p:cNvPr>
          <p:cNvSpPr/>
          <p:nvPr/>
        </p:nvSpPr>
        <p:spPr>
          <a:xfrm>
            <a:off x="7445948" y="548680"/>
            <a:ext cx="390504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12" name="Rectángulo 11">
            <a:extLst>
              <a:ext uri="{FF2B5EF4-FFF2-40B4-BE49-F238E27FC236}">
                <a16:creationId xmlns:a16="http://schemas.microsoft.com/office/drawing/2014/main" id="{F539977A-9E97-B135-A156-60470D5C07A9}"/>
              </a:ext>
            </a:extLst>
          </p:cNvPr>
          <p:cNvSpPr/>
          <p:nvPr/>
        </p:nvSpPr>
        <p:spPr>
          <a:xfrm>
            <a:off x="7822604" y="3212976"/>
            <a:ext cx="3312368" cy="648072"/>
          </a:xfrm>
          <a:prstGeom prst="rect">
            <a:avLst/>
          </a:prstGeom>
          <a:solidFill>
            <a:srgbClr val="79A27B"/>
          </a:solid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2" name="Título 1"/>
          <p:cNvSpPr>
            <a:spLocks noGrp="1"/>
          </p:cNvSpPr>
          <p:nvPr>
            <p:ph type="ctrTitle"/>
          </p:nvPr>
        </p:nvSpPr>
        <p:spPr>
          <a:xfrm>
            <a:off x="534517" y="378982"/>
            <a:ext cx="5791200" cy="961786"/>
          </a:xfrm>
        </p:spPr>
        <p:txBody>
          <a:bodyPr/>
          <a:lstStyle/>
          <a:p>
            <a:r>
              <a:rPr lang="en-US" dirty="0"/>
              <a:t>INTRODUCCIÓN</a:t>
            </a:r>
          </a:p>
        </p:txBody>
      </p:sp>
      <p:sp>
        <p:nvSpPr>
          <p:cNvPr id="6" name="Subtítulo 5">
            <a:extLst>
              <a:ext uri="{FF2B5EF4-FFF2-40B4-BE49-F238E27FC236}">
                <a16:creationId xmlns:a16="http://schemas.microsoft.com/office/drawing/2014/main" id="{3AAC8358-432F-109D-A79D-3EAD7B586F2F}"/>
              </a:ext>
            </a:extLst>
          </p:cNvPr>
          <p:cNvSpPr>
            <a:spLocks noGrp="1"/>
          </p:cNvSpPr>
          <p:nvPr>
            <p:ph type="subTitle" idx="1"/>
          </p:nvPr>
        </p:nvSpPr>
        <p:spPr>
          <a:xfrm>
            <a:off x="189755" y="1067496"/>
            <a:ext cx="6020309" cy="2145480"/>
          </a:xfrm>
        </p:spPr>
        <p:txBody>
          <a:bodyPr>
            <a:normAutofit fontScale="62500" lnSpcReduction="20000"/>
          </a:body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pic>
        <p:nvPicPr>
          <p:cNvPr id="4" name="Imagen 3">
            <a:extLst>
              <a:ext uri="{FF2B5EF4-FFF2-40B4-BE49-F238E27FC236}">
                <a16:creationId xmlns:a16="http://schemas.microsoft.com/office/drawing/2014/main" id="{50391980-6D22-48BE-3041-4B5D367F2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0516" y="1420156"/>
            <a:ext cx="4880699" cy="1519548"/>
          </a:xfrm>
          <a:prstGeom prst="rect">
            <a:avLst/>
          </a:prstGeom>
          <a:ln w="28575">
            <a:noFill/>
          </a:ln>
        </p:spPr>
      </p:pic>
      <p:sp>
        <p:nvSpPr>
          <p:cNvPr id="5" name="Título 1">
            <a:extLst>
              <a:ext uri="{FF2B5EF4-FFF2-40B4-BE49-F238E27FC236}">
                <a16:creationId xmlns:a16="http://schemas.microsoft.com/office/drawing/2014/main" id="{69DF548E-8979-E170-FD85-DBF477907170}"/>
              </a:ext>
            </a:extLst>
          </p:cNvPr>
          <p:cNvSpPr txBox="1">
            <a:spLocks/>
          </p:cNvSpPr>
          <p:nvPr/>
        </p:nvSpPr>
        <p:spPr>
          <a:xfrm>
            <a:off x="8088460" y="2871436"/>
            <a:ext cx="3478560" cy="858501"/>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APLICACIONES DEL CO2</a:t>
            </a:r>
          </a:p>
        </p:txBody>
      </p:sp>
      <p:sp>
        <p:nvSpPr>
          <p:cNvPr id="8" name="Subtítulo 5">
            <a:extLst>
              <a:ext uri="{FF2B5EF4-FFF2-40B4-BE49-F238E27FC236}">
                <a16:creationId xmlns:a16="http://schemas.microsoft.com/office/drawing/2014/main" id="{14A301D2-9600-54F2-C42B-F706522B5FA0}"/>
              </a:ext>
            </a:extLst>
          </p:cNvPr>
          <p:cNvSpPr txBox="1">
            <a:spLocks/>
          </p:cNvSpPr>
          <p:nvPr/>
        </p:nvSpPr>
        <p:spPr>
          <a:xfrm>
            <a:off x="189756" y="2939704"/>
            <a:ext cx="5904656" cy="1569416"/>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9" name="Subtítulo 5">
            <a:extLst>
              <a:ext uri="{FF2B5EF4-FFF2-40B4-BE49-F238E27FC236}">
                <a16:creationId xmlns:a16="http://schemas.microsoft.com/office/drawing/2014/main" id="{EDD83ED5-EB4D-DC3A-BD5F-9292FDC6F75F}"/>
              </a:ext>
            </a:extLst>
          </p:cNvPr>
          <p:cNvSpPr txBox="1">
            <a:spLocks/>
          </p:cNvSpPr>
          <p:nvPr/>
        </p:nvSpPr>
        <p:spPr>
          <a:xfrm>
            <a:off x="305409" y="3212976"/>
            <a:ext cx="5904656" cy="2664296"/>
          </a:xfrm>
          <a:prstGeom prst="rect">
            <a:avLst/>
          </a:prstGeom>
        </p:spPr>
        <p:txBody>
          <a:bodyPr vert="horz" lIns="91440" tIns="45720" rIns="91440" bIns="45720" rtlCol="0" anchor="b">
            <a:normAutofit fontScale="550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b="1" dirty="0">
                <a:solidFill>
                  <a:schemeClr val="accent1">
                    <a:lumMod val="50000"/>
                  </a:schemeClr>
                </a:solidFill>
              </a:rPr>
              <a:t>Consecuencias del cambio climático:</a:t>
            </a:r>
          </a:p>
          <a:p>
            <a:pPr marL="342900" indent="-342900" algn="just">
              <a:lnSpc>
                <a:spcPct val="120000"/>
              </a:lnSpc>
              <a:buFont typeface="Wingdings" panose="05000000000000000000" pitchFamily="2" charset="2"/>
              <a:buChar char="Ø"/>
            </a:pPr>
            <a:endParaRPr lang="es-CO" b="1" dirty="0">
              <a:solidFill>
                <a:schemeClr val="accent1">
                  <a:lumMod val="50000"/>
                </a:schemeClr>
              </a:solidFill>
            </a:endParaRPr>
          </a:p>
          <a:p>
            <a:pPr marL="342900" indent="-342900" algn="just">
              <a:lnSpc>
                <a:spcPct val="120000"/>
              </a:lnSpc>
              <a:buFont typeface="Wingdings" panose="05000000000000000000" pitchFamily="2" charset="2"/>
              <a:buChar char="Ø"/>
            </a:pPr>
            <a:r>
              <a:rPr lang="es-CO" b="1" dirty="0">
                <a:solidFill>
                  <a:schemeClr val="accent1">
                    <a:lumMod val="50000"/>
                  </a:schemeClr>
                </a:solidFill>
              </a:rPr>
              <a:t>Desglaciación: </a:t>
            </a:r>
            <a:r>
              <a:rPr lang="es-CO" dirty="0">
                <a:solidFill>
                  <a:schemeClr val="accent1">
                    <a:lumMod val="50000"/>
                  </a:schemeClr>
                </a:solidFill>
              </a:rPr>
              <a:t>El derretimiento de los  glaciares que trae como consecuencia aumento del nivel del mar (inundaciones), afectación en las corrientes oceánicas, alterando la climatología mundial (periodos de sequias o torrenciales), disminución del agua dulce para el consumo.</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Desaparición de especies por sequias, cambios de temperatura en su ambiente, cambio de rutas migratorias o acidificación del agua. </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Menor capacidad para generar energía hidroeléctrica.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Incendios forestales por el aumento en la temperatura.</a:t>
            </a:r>
          </a:p>
          <a:p>
            <a:pPr marL="342900" indent="-342900" algn="just">
              <a:lnSpc>
                <a:spcPct val="120000"/>
              </a:lnSpc>
              <a:buFont typeface="Wingdings" panose="05000000000000000000" pitchFamily="2" charset="2"/>
              <a:buChar char="Ø"/>
            </a:pPr>
            <a:r>
              <a:rPr lang="es-CO" dirty="0">
                <a:solidFill>
                  <a:schemeClr val="accent1">
                    <a:lumMod val="50000"/>
                  </a:schemeClr>
                </a:solidFill>
              </a:rPr>
              <a:t>Enfermedades de la piel por radiación solar y respiratorias por la contaminación del aire.</a:t>
            </a:r>
          </a:p>
        </p:txBody>
      </p:sp>
      <p:sp>
        <p:nvSpPr>
          <p:cNvPr id="10" name="Título 1">
            <a:extLst>
              <a:ext uri="{FF2B5EF4-FFF2-40B4-BE49-F238E27FC236}">
                <a16:creationId xmlns:a16="http://schemas.microsoft.com/office/drawing/2014/main" id="{858CD622-32ED-EC59-CDE8-D70923376000}"/>
              </a:ext>
            </a:extLst>
          </p:cNvPr>
          <p:cNvSpPr txBox="1">
            <a:spLocks/>
          </p:cNvSpPr>
          <p:nvPr/>
        </p:nvSpPr>
        <p:spPr>
          <a:xfrm>
            <a:off x="7456233" y="548680"/>
            <a:ext cx="3894763" cy="516961"/>
          </a:xfrm>
          <a:prstGeom prst="rect">
            <a:avLst/>
          </a:prstGeom>
        </p:spPr>
        <p:txBody>
          <a:bodyPr vert="horz" lIns="91440" tIns="45720" rIns="91440" bIns="45720" rtlCol="0" anchor="b">
            <a:normAutofit fontScale="32500" lnSpcReduction="20000"/>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2"/>
                </a:solidFill>
              </a:rPr>
              <a:t>FUENTES DE EMISIONES DE CO2</a:t>
            </a:r>
          </a:p>
        </p:txBody>
      </p:sp>
      <p:sp>
        <p:nvSpPr>
          <p:cNvPr id="11" name="Subtítulo 5">
            <a:extLst>
              <a:ext uri="{FF2B5EF4-FFF2-40B4-BE49-F238E27FC236}">
                <a16:creationId xmlns:a16="http://schemas.microsoft.com/office/drawing/2014/main" id="{843215D1-CD8F-7FF8-82FA-26DEAC5952A9}"/>
              </a:ext>
            </a:extLst>
          </p:cNvPr>
          <p:cNvSpPr txBox="1">
            <a:spLocks/>
          </p:cNvSpPr>
          <p:nvPr/>
        </p:nvSpPr>
        <p:spPr>
          <a:xfrm>
            <a:off x="8182644" y="3717032"/>
            <a:ext cx="4320480" cy="1872208"/>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600" b="1" dirty="0">
              <a:solidFill>
                <a:schemeClr val="tx1">
                  <a:lumMod val="75000"/>
                </a:schemeClr>
              </a:solidFill>
            </a:endParaRP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Bebidas carbonatadas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Extintores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Transporte de órganos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Refrigerantes</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Sintetizar aspirina</a:t>
            </a:r>
          </a:p>
          <a:p>
            <a:pPr marL="342900" indent="-342900" algn="just">
              <a:lnSpc>
                <a:spcPct val="120000"/>
              </a:lnSpc>
              <a:buFont typeface="Courier New" panose="02070309020205020404" pitchFamily="49" charset="0"/>
              <a:buChar char="o"/>
            </a:pPr>
            <a:r>
              <a:rPr lang="es-CO" sz="1400" b="1" dirty="0">
                <a:solidFill>
                  <a:schemeClr val="tx1">
                    <a:lumMod val="75000"/>
                  </a:schemeClr>
                </a:solidFill>
              </a:rPr>
              <a:t>Combustible Diesel</a:t>
            </a:r>
          </a:p>
        </p:txBody>
      </p:sp>
      <p:sp>
        <p:nvSpPr>
          <p:cNvPr id="15" name="Subtítulo 5">
            <a:extLst>
              <a:ext uri="{FF2B5EF4-FFF2-40B4-BE49-F238E27FC236}">
                <a16:creationId xmlns:a16="http://schemas.microsoft.com/office/drawing/2014/main" id="{E37107E2-925D-35A5-CC09-4BC6B4D9AC90}"/>
              </a:ext>
            </a:extLst>
          </p:cNvPr>
          <p:cNvSpPr txBox="1">
            <a:spLocks/>
          </p:cNvSpPr>
          <p:nvPr/>
        </p:nvSpPr>
        <p:spPr>
          <a:xfrm>
            <a:off x="189756" y="1067496"/>
            <a:ext cx="6020309" cy="2145480"/>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r>
              <a:rPr lang="es-CO" dirty="0"/>
              <a:t>Hoy en día enfrentamos un problema de cambio climático debido al efecto invernadero causado por el incremento significativo de las concentraciones globales de dióxido de carbono como resultado de las actividades humanas desde 1750. Según el IPCC (Grupo Intergubernamental de Expertos sobre Cambio Climático), el incremento global de dióxido de carbono es debido principalmente al uso de </a:t>
            </a:r>
            <a:r>
              <a:rPr lang="es-CO" b="1" dirty="0">
                <a:solidFill>
                  <a:schemeClr val="accent1">
                    <a:lumMod val="50000"/>
                  </a:schemeClr>
                </a:solidFill>
              </a:rPr>
              <a:t>combustibles fósiles </a:t>
            </a:r>
            <a:r>
              <a:rPr lang="es-CO" dirty="0"/>
              <a:t>y a </a:t>
            </a:r>
            <a:r>
              <a:rPr lang="es-CO" b="1" dirty="0">
                <a:solidFill>
                  <a:schemeClr val="accent1">
                    <a:lumMod val="50000"/>
                  </a:schemeClr>
                </a:solidFill>
              </a:rPr>
              <a:t>cambios en el uso del suelo.</a:t>
            </a:r>
          </a:p>
        </p:txBody>
      </p:sp>
      <p:sp>
        <p:nvSpPr>
          <p:cNvPr id="3" name="Título 1">
            <a:extLst>
              <a:ext uri="{FF2B5EF4-FFF2-40B4-BE49-F238E27FC236}">
                <a16:creationId xmlns:a16="http://schemas.microsoft.com/office/drawing/2014/main" id="{9269E352-D56C-9733-73CD-573952D15026}"/>
              </a:ext>
            </a:extLst>
          </p:cNvPr>
          <p:cNvSpPr txBox="1">
            <a:spLocks/>
          </p:cNvSpPr>
          <p:nvPr/>
        </p:nvSpPr>
        <p:spPr>
          <a:xfrm>
            <a:off x="7750597" y="2780928"/>
            <a:ext cx="4320479"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1- Tomado de informe del IDEAM (Pulido, Turriago, &amp; Jiménez, 2016). </a:t>
            </a:r>
          </a:p>
        </p:txBody>
      </p:sp>
    </p:spTree>
    <p:extLst>
      <p:ext uri="{BB962C8B-B14F-4D97-AF65-F5344CB8AC3E}">
        <p14:creationId xmlns:p14="http://schemas.microsoft.com/office/powerpoint/2010/main" val="121986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E71AD3AE-8D5A-8D77-469E-D0EFC9E2E34B}"/>
              </a:ext>
            </a:extLst>
          </p:cNvPr>
          <p:cNvSpPr txBox="1">
            <a:spLocks/>
          </p:cNvSpPr>
          <p:nvPr/>
        </p:nvSpPr>
        <p:spPr>
          <a:xfrm>
            <a:off x="621804" y="379512"/>
            <a:ext cx="5638801" cy="9144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dirty="0"/>
              <a:t>ALCANCE</a:t>
            </a: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1948779"/>
            <a:ext cx="6020309" cy="2145480"/>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sp>
        <p:nvSpPr>
          <p:cNvPr id="31" name="Título 1">
            <a:extLst>
              <a:ext uri="{FF2B5EF4-FFF2-40B4-BE49-F238E27FC236}">
                <a16:creationId xmlns:a16="http://schemas.microsoft.com/office/drawing/2014/main" id="{D4436AB6-4CBF-971E-3AF7-21DF83B85BCA}"/>
              </a:ext>
            </a:extLst>
          </p:cNvPr>
          <p:cNvSpPr txBox="1">
            <a:spLocks/>
          </p:cNvSpPr>
          <p:nvPr/>
        </p:nvSpPr>
        <p:spPr>
          <a:xfrm>
            <a:off x="7298800" y="4805834"/>
            <a:ext cx="2520847" cy="506883"/>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900" dirty="0">
                <a:solidFill>
                  <a:schemeClr val="tx2"/>
                </a:solidFill>
                <a:latin typeface="+mn-lt"/>
                <a:cs typeface="Ancizar Sans"/>
              </a:rPr>
              <a:t>Figura 2- Tomado y modificado de  ANH 2014. </a:t>
            </a:r>
          </a:p>
        </p:txBody>
      </p:sp>
      <p:grpSp>
        <p:nvGrpSpPr>
          <p:cNvPr id="5" name="Grupo 4">
            <a:extLst>
              <a:ext uri="{FF2B5EF4-FFF2-40B4-BE49-F238E27FC236}">
                <a16:creationId xmlns:a16="http://schemas.microsoft.com/office/drawing/2014/main" id="{97926E63-58F2-96A6-E317-F0815F223248}"/>
              </a:ext>
            </a:extLst>
          </p:cNvPr>
          <p:cNvGrpSpPr/>
          <p:nvPr/>
        </p:nvGrpSpPr>
        <p:grpSpPr>
          <a:xfrm>
            <a:off x="5302324" y="1293912"/>
            <a:ext cx="6526918" cy="3503240"/>
            <a:chOff x="4649280" y="1293912"/>
            <a:chExt cx="7179962" cy="3768780"/>
          </a:xfrm>
        </p:grpSpPr>
        <p:grpSp>
          <p:nvGrpSpPr>
            <p:cNvPr id="24" name="Grupo 23">
              <a:extLst>
                <a:ext uri="{FF2B5EF4-FFF2-40B4-BE49-F238E27FC236}">
                  <a16:creationId xmlns:a16="http://schemas.microsoft.com/office/drawing/2014/main" id="{6B334F2F-BEE1-19A4-D4B8-44E4AD20B07B}"/>
                </a:ext>
              </a:extLst>
            </p:cNvPr>
            <p:cNvGrpSpPr/>
            <p:nvPr/>
          </p:nvGrpSpPr>
          <p:grpSpPr>
            <a:xfrm>
              <a:off x="4649280" y="1293912"/>
              <a:ext cx="7179962" cy="3768780"/>
              <a:chOff x="261061" y="1189927"/>
              <a:chExt cx="5717003" cy="3410832"/>
            </a:xfrm>
          </p:grpSpPr>
          <p:pic>
            <p:nvPicPr>
              <p:cNvPr id="25" name="Imagen 24">
                <a:extLst>
                  <a:ext uri="{FF2B5EF4-FFF2-40B4-BE49-F238E27FC236}">
                    <a16:creationId xmlns:a16="http://schemas.microsoft.com/office/drawing/2014/main" id="{0321C0B1-CEBC-5BD5-ED9C-1DB61DEDF51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28674" y="1189927"/>
                <a:ext cx="3249390" cy="3216733"/>
              </a:xfrm>
              <a:prstGeom prst="rect">
                <a:avLst/>
              </a:prstGeom>
            </p:spPr>
          </p:pic>
          <p:pic>
            <p:nvPicPr>
              <p:cNvPr id="26" name="Imagen 25">
                <a:extLst>
                  <a:ext uri="{FF2B5EF4-FFF2-40B4-BE49-F238E27FC236}">
                    <a16:creationId xmlns:a16="http://schemas.microsoft.com/office/drawing/2014/main" id="{2DDC8B28-F211-72C6-3646-EB8F97F7676D}"/>
                  </a:ext>
                </a:extLst>
              </p:cNvPr>
              <p:cNvPicPr>
                <a:picLocks noChangeAspect="1"/>
              </p:cNvPicPr>
              <p:nvPr/>
            </p:nvPicPr>
            <p:blipFill rotWithShape="1">
              <a:blip r:embed="rId3"/>
              <a:srcRect l="1974" t="1720" r="56207" b="22092"/>
              <a:stretch/>
            </p:blipFill>
            <p:spPr>
              <a:xfrm>
                <a:off x="261061" y="1193025"/>
                <a:ext cx="2520847" cy="3407734"/>
              </a:xfrm>
              <a:prstGeom prst="rect">
                <a:avLst/>
              </a:prstGeom>
            </p:spPr>
          </p:pic>
          <p:sp>
            <p:nvSpPr>
              <p:cNvPr id="27" name="Rectángulo 26">
                <a:extLst>
                  <a:ext uri="{FF2B5EF4-FFF2-40B4-BE49-F238E27FC236}">
                    <a16:creationId xmlns:a16="http://schemas.microsoft.com/office/drawing/2014/main" id="{0C1E4AEC-6EBA-88CB-1C6D-7392C10FC0D5}"/>
                  </a:ext>
                </a:extLst>
              </p:cNvPr>
              <p:cNvSpPr/>
              <p:nvPr/>
            </p:nvSpPr>
            <p:spPr>
              <a:xfrm>
                <a:off x="2806206" y="1234223"/>
                <a:ext cx="3118623" cy="3138791"/>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CO"/>
              </a:p>
            </p:txBody>
          </p:sp>
          <p:sp>
            <p:nvSpPr>
              <p:cNvPr id="28" name="Rectángulo 27">
                <a:extLst>
                  <a:ext uri="{FF2B5EF4-FFF2-40B4-BE49-F238E27FC236}">
                    <a16:creationId xmlns:a16="http://schemas.microsoft.com/office/drawing/2014/main" id="{B43BFB84-F087-3F9E-A81A-31685E3ED1AD}"/>
                  </a:ext>
                </a:extLst>
              </p:cNvPr>
              <p:cNvSpPr/>
              <p:nvPr/>
            </p:nvSpPr>
            <p:spPr>
              <a:xfrm>
                <a:off x="261061" y="1189927"/>
                <a:ext cx="2520847" cy="3407256"/>
              </a:xfrm>
              <a:prstGeom prst="rect">
                <a:avLst/>
              </a:prstGeom>
              <a:noFill/>
              <a:ln w="3175"/>
            </p:spPr>
            <p:style>
              <a:lnRef idx="2">
                <a:schemeClr val="dk1"/>
              </a:lnRef>
              <a:fillRef idx="1">
                <a:schemeClr val="lt1"/>
              </a:fillRef>
              <a:effectRef idx="0">
                <a:schemeClr val="dk1"/>
              </a:effectRef>
              <a:fontRef idx="minor">
                <a:schemeClr val="dk1"/>
              </a:fontRef>
            </p:style>
            <p:txBody>
              <a:bodyPr rtlCol="0" anchor="ctr"/>
              <a:lstStyle/>
              <a:p>
                <a:pPr algn="ctr"/>
                <a:endParaRPr lang="es-CO"/>
              </a:p>
            </p:txBody>
          </p:sp>
          <p:cxnSp>
            <p:nvCxnSpPr>
              <p:cNvPr id="29" name="Conector recto 28">
                <a:extLst>
                  <a:ext uri="{FF2B5EF4-FFF2-40B4-BE49-F238E27FC236}">
                    <a16:creationId xmlns:a16="http://schemas.microsoft.com/office/drawing/2014/main" id="{811578C7-C57B-DD07-310E-0DC14920368D}"/>
                  </a:ext>
                </a:extLst>
              </p:cNvPr>
              <p:cNvCxnSpPr/>
              <p:nvPr/>
            </p:nvCxnSpPr>
            <p:spPr>
              <a:xfrm flipV="1">
                <a:off x="914400" y="1234223"/>
                <a:ext cx="1891806" cy="562269"/>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30" name="Conector recto 29">
                <a:extLst>
                  <a:ext uri="{FF2B5EF4-FFF2-40B4-BE49-F238E27FC236}">
                    <a16:creationId xmlns:a16="http://schemas.microsoft.com/office/drawing/2014/main" id="{25D6D043-7BB1-C890-D4FE-A35C4D67029E}"/>
                  </a:ext>
                </a:extLst>
              </p:cNvPr>
              <p:cNvCxnSpPr>
                <a:cxnSpLocks/>
              </p:cNvCxnSpPr>
              <p:nvPr/>
            </p:nvCxnSpPr>
            <p:spPr>
              <a:xfrm>
                <a:off x="914400" y="2680412"/>
                <a:ext cx="1891806" cy="1714750"/>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grpSp>
        <p:pic>
          <p:nvPicPr>
            <p:cNvPr id="2" name="Imagen 1">
              <a:extLst>
                <a:ext uri="{FF2B5EF4-FFF2-40B4-BE49-F238E27FC236}">
                  <a16:creationId xmlns:a16="http://schemas.microsoft.com/office/drawing/2014/main" id="{BDF0E0A4-1477-B69A-48B5-9CA35A10BB2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32046" y="1628800"/>
              <a:ext cx="310638" cy="310638"/>
            </a:xfrm>
            <a:prstGeom prst="rect">
              <a:avLst/>
            </a:prstGeom>
          </p:spPr>
        </p:pic>
        <p:pic>
          <p:nvPicPr>
            <p:cNvPr id="3" name="Imagen 2">
              <a:extLst>
                <a:ext uri="{FF2B5EF4-FFF2-40B4-BE49-F238E27FC236}">
                  <a16:creationId xmlns:a16="http://schemas.microsoft.com/office/drawing/2014/main" id="{81BA9E0B-1CBC-A08E-022D-B6F285ACDB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4292" y="1606194"/>
              <a:ext cx="310638" cy="310638"/>
            </a:xfrm>
            <a:prstGeom prst="rect">
              <a:avLst/>
            </a:prstGeom>
          </p:spPr>
        </p:pic>
      </p:grpSp>
      <p:sp>
        <p:nvSpPr>
          <p:cNvPr id="4" name="Marcador de contenido 2">
            <a:extLst>
              <a:ext uri="{FF2B5EF4-FFF2-40B4-BE49-F238E27FC236}">
                <a16:creationId xmlns:a16="http://schemas.microsoft.com/office/drawing/2014/main" id="{4E68A208-D99B-A70F-E5F6-A56B810A5CA1}"/>
              </a:ext>
            </a:extLst>
          </p:cNvPr>
          <p:cNvSpPr txBox="1">
            <a:spLocks/>
          </p:cNvSpPr>
          <p:nvPr/>
        </p:nvSpPr>
        <p:spPr>
          <a:xfrm>
            <a:off x="145302" y="1484784"/>
            <a:ext cx="4805832" cy="454950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r>
              <a:rPr lang="es-CO" sz="2000" b="1" dirty="0"/>
              <a:t>Objetivo General: </a:t>
            </a:r>
          </a:p>
          <a:p>
            <a:pPr algn="just"/>
            <a:r>
              <a:rPr lang="es-CO" sz="2000" dirty="0"/>
              <a:t>Identificar zonas con las características mas favorables para la exploración de almacenamiento subterráneo de CO2 en la Cuenca Sinú San Jacinto.</a:t>
            </a:r>
          </a:p>
          <a:p>
            <a:pPr algn="just"/>
            <a:endParaRPr lang="es-CO" sz="2000" dirty="0"/>
          </a:p>
          <a:p>
            <a:pPr algn="just"/>
            <a:r>
              <a:rPr lang="es-CO" sz="2000" b="1" dirty="0"/>
              <a:t>Objetivos Específicos: </a:t>
            </a:r>
          </a:p>
          <a:p>
            <a:pPr algn="just"/>
            <a:endParaRPr lang="es-CO" sz="2000" b="1" dirty="0"/>
          </a:p>
          <a:p>
            <a:pPr marL="342900" indent="-342900" algn="just">
              <a:buFont typeface="Wingdings" panose="05000000000000000000" pitchFamily="2" charset="2"/>
              <a:buChar char="ü"/>
            </a:pPr>
            <a:r>
              <a:rPr lang="en-US" sz="2000" dirty="0" err="1"/>
              <a:t>Definir</a:t>
            </a:r>
            <a:r>
              <a:rPr lang="en-US" sz="2000" dirty="0"/>
              <a:t> que </a:t>
            </a:r>
            <a:r>
              <a:rPr lang="en-US" sz="2000" dirty="0" err="1"/>
              <a:t>áreas</a:t>
            </a:r>
            <a:r>
              <a:rPr lang="en-US" sz="2000" dirty="0"/>
              <a:t> </a:t>
            </a:r>
            <a:r>
              <a:rPr lang="en-US" sz="2000" dirty="0" err="1"/>
              <a:t>producen</a:t>
            </a:r>
            <a:r>
              <a:rPr lang="en-US" sz="2000" dirty="0"/>
              <a:t> </a:t>
            </a:r>
            <a:r>
              <a:rPr lang="en-US" sz="2000" dirty="0" err="1"/>
              <a:t>mayores</a:t>
            </a:r>
            <a:r>
              <a:rPr lang="en-US" sz="2000" dirty="0"/>
              <a:t> </a:t>
            </a:r>
            <a:r>
              <a:rPr lang="en-US" sz="2000" dirty="0" err="1"/>
              <a:t>emisiones</a:t>
            </a:r>
            <a:r>
              <a:rPr lang="en-US" sz="2000" dirty="0"/>
              <a:t> de CO2 </a:t>
            </a:r>
            <a:r>
              <a:rPr lang="en-US" sz="2000" dirty="0" err="1"/>
              <a:t>dentro</a:t>
            </a:r>
            <a:r>
              <a:rPr lang="en-US" sz="2000" dirty="0"/>
              <a:t> de la Cuenca </a:t>
            </a:r>
            <a:r>
              <a:rPr lang="en-US" sz="2000" dirty="0" err="1"/>
              <a:t>Sinu</a:t>
            </a:r>
            <a:r>
              <a:rPr lang="en-US" sz="2000" dirty="0"/>
              <a:t> San Jacinto.</a:t>
            </a:r>
          </a:p>
          <a:p>
            <a:pPr marL="342900" indent="-342900" algn="just">
              <a:buFont typeface="Wingdings" panose="05000000000000000000" pitchFamily="2" charset="2"/>
              <a:buChar char="ü"/>
            </a:pPr>
            <a:r>
              <a:rPr lang="en-US" sz="2000" dirty="0" err="1"/>
              <a:t>Encontrar</a:t>
            </a:r>
            <a:r>
              <a:rPr lang="en-US" sz="2000" dirty="0"/>
              <a:t> la ubicación de </a:t>
            </a:r>
            <a:r>
              <a:rPr lang="en-US" sz="2000" dirty="0" err="1"/>
              <a:t>cuerpos</a:t>
            </a:r>
            <a:r>
              <a:rPr lang="en-US" sz="2000" dirty="0"/>
              <a:t> de </a:t>
            </a:r>
            <a:r>
              <a:rPr lang="en-US" sz="2000" dirty="0" err="1"/>
              <a:t>lodo</a:t>
            </a:r>
            <a:r>
              <a:rPr lang="en-US" sz="2000" dirty="0"/>
              <a:t> que </a:t>
            </a:r>
            <a:r>
              <a:rPr lang="en-US" sz="2000" dirty="0" err="1"/>
              <a:t>afloran</a:t>
            </a:r>
            <a:r>
              <a:rPr lang="en-US" sz="2000" dirty="0"/>
              <a:t> y </a:t>
            </a:r>
            <a:r>
              <a:rPr lang="en-US" sz="2000" dirty="0" err="1"/>
              <a:t>podrian</a:t>
            </a:r>
            <a:r>
              <a:rPr lang="en-US" sz="2000" dirty="0"/>
              <a:t> </a:t>
            </a:r>
            <a:r>
              <a:rPr lang="en-US" sz="2000" dirty="0" err="1"/>
              <a:t>generar</a:t>
            </a:r>
            <a:r>
              <a:rPr lang="en-US" sz="2000" dirty="0"/>
              <a:t> escape de gases.</a:t>
            </a:r>
          </a:p>
          <a:p>
            <a:pPr marL="342900" indent="-342900" algn="just">
              <a:buFont typeface="Wingdings" panose="05000000000000000000" pitchFamily="2" charset="2"/>
              <a:buChar char="ü"/>
            </a:pPr>
            <a:r>
              <a:rPr lang="en-US" sz="2000" dirty="0" err="1"/>
              <a:t>Evaluar</a:t>
            </a:r>
            <a:r>
              <a:rPr lang="en-US" sz="2000" dirty="0"/>
              <a:t> la </a:t>
            </a:r>
            <a:r>
              <a:rPr lang="en-US" sz="2000" dirty="0" err="1"/>
              <a:t>espacialidad</a:t>
            </a:r>
            <a:r>
              <a:rPr lang="en-US" sz="2000" dirty="0"/>
              <a:t> de </a:t>
            </a:r>
            <a:r>
              <a:rPr lang="en-US" sz="2000" dirty="0" err="1"/>
              <a:t>datos</a:t>
            </a:r>
            <a:r>
              <a:rPr lang="en-US" sz="2000" dirty="0"/>
              <a:t> de </a:t>
            </a:r>
            <a:r>
              <a:rPr lang="en-US" sz="2000" dirty="0" err="1"/>
              <a:t>exploración</a:t>
            </a:r>
            <a:r>
              <a:rPr lang="en-US" sz="2000" dirty="0"/>
              <a:t> </a:t>
            </a:r>
            <a:r>
              <a:rPr lang="en-US" sz="2000" dirty="0" err="1"/>
              <a:t>disponibles</a:t>
            </a:r>
            <a:r>
              <a:rPr lang="en-US" sz="2000" dirty="0"/>
              <a:t> </a:t>
            </a:r>
            <a:r>
              <a:rPr lang="en-US" sz="2000" dirty="0" err="1"/>
              <a:t>por</a:t>
            </a:r>
            <a:r>
              <a:rPr lang="en-US" sz="2000" dirty="0"/>
              <a:t> la ANH.</a:t>
            </a:r>
          </a:p>
        </p:txBody>
      </p:sp>
    </p:spTree>
    <p:extLst>
      <p:ext uri="{BB962C8B-B14F-4D97-AF65-F5344CB8AC3E}">
        <p14:creationId xmlns:p14="http://schemas.microsoft.com/office/powerpoint/2010/main" val="1332225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1125860" y="265182"/>
            <a:ext cx="9601200" cy="1189038"/>
          </a:xfrm>
        </p:spPr>
        <p:txBody>
          <a:bodyPr>
            <a:normAutofit/>
          </a:bodyPr>
          <a:lstStyle/>
          <a:p>
            <a:r>
              <a:rPr lang="es-ES" sz="6000" noProof="1"/>
              <a:t>DATOS</a:t>
            </a:r>
          </a:p>
        </p:txBody>
      </p:sp>
      <p:graphicFrame>
        <p:nvGraphicFramePr>
          <p:cNvPr id="5" name="Tabla 5">
            <a:extLst>
              <a:ext uri="{FF2B5EF4-FFF2-40B4-BE49-F238E27FC236}">
                <a16:creationId xmlns:a16="http://schemas.microsoft.com/office/drawing/2014/main" id="{16A447F0-5676-D419-1D4A-3F65A2C4173F}"/>
              </a:ext>
            </a:extLst>
          </p:cNvPr>
          <p:cNvGraphicFramePr>
            <a:graphicFrameLocks noGrp="1"/>
          </p:cNvGraphicFramePr>
          <p:nvPr>
            <p:ph idx="1"/>
            <p:extLst>
              <p:ext uri="{D42A27DB-BD31-4B8C-83A1-F6EECF244321}">
                <p14:modId xmlns:p14="http://schemas.microsoft.com/office/powerpoint/2010/main" val="1937065878"/>
              </p:ext>
            </p:extLst>
          </p:nvPr>
        </p:nvGraphicFramePr>
        <p:xfrm>
          <a:off x="489856" y="1454220"/>
          <a:ext cx="10873208" cy="4786848"/>
        </p:xfrm>
        <a:graphic>
          <a:graphicData uri="http://schemas.openxmlformats.org/drawingml/2006/table">
            <a:tbl>
              <a:tblPr firstRow="1" bandRow="1">
                <a:tableStyleId>{5C22544A-7EE6-4342-B048-85BDC9FD1C3A}</a:tableStyleId>
              </a:tblPr>
              <a:tblGrid>
                <a:gridCol w="3048651">
                  <a:extLst>
                    <a:ext uri="{9D8B030D-6E8A-4147-A177-3AD203B41FA5}">
                      <a16:colId xmlns:a16="http://schemas.microsoft.com/office/drawing/2014/main" val="1760663603"/>
                    </a:ext>
                  </a:extLst>
                </a:gridCol>
                <a:gridCol w="1487853">
                  <a:extLst>
                    <a:ext uri="{9D8B030D-6E8A-4147-A177-3AD203B41FA5}">
                      <a16:colId xmlns:a16="http://schemas.microsoft.com/office/drawing/2014/main" val="1135652284"/>
                    </a:ext>
                  </a:extLst>
                </a:gridCol>
                <a:gridCol w="1224136">
                  <a:extLst>
                    <a:ext uri="{9D8B030D-6E8A-4147-A177-3AD203B41FA5}">
                      <a16:colId xmlns:a16="http://schemas.microsoft.com/office/drawing/2014/main" val="2316247543"/>
                    </a:ext>
                  </a:extLst>
                </a:gridCol>
                <a:gridCol w="3372308">
                  <a:extLst>
                    <a:ext uri="{9D8B030D-6E8A-4147-A177-3AD203B41FA5}">
                      <a16:colId xmlns:a16="http://schemas.microsoft.com/office/drawing/2014/main" val="1104786224"/>
                    </a:ext>
                  </a:extLst>
                </a:gridCol>
                <a:gridCol w="1740260">
                  <a:extLst>
                    <a:ext uri="{9D8B030D-6E8A-4147-A177-3AD203B41FA5}">
                      <a16:colId xmlns:a16="http://schemas.microsoft.com/office/drawing/2014/main" val="1241880001"/>
                    </a:ext>
                  </a:extLst>
                </a:gridCol>
              </a:tblGrid>
              <a:tr h="481547">
                <a:tc>
                  <a:txBody>
                    <a:bodyPr/>
                    <a:lstStyle/>
                    <a:p>
                      <a:pPr algn="ctr"/>
                      <a:r>
                        <a:rPr lang="es-CO" dirty="0"/>
                        <a:t>DATOS</a:t>
                      </a:r>
                    </a:p>
                  </a:txBody>
                  <a:tcPr/>
                </a:tc>
                <a:tc gridSpan="2">
                  <a:txBody>
                    <a:bodyPr/>
                    <a:lstStyle/>
                    <a:p>
                      <a:pPr algn="ctr"/>
                      <a:r>
                        <a:rPr lang="es-CO" dirty="0"/>
                        <a:t>TIPO DE DATOS</a:t>
                      </a:r>
                    </a:p>
                  </a:txBody>
                  <a:tcPr/>
                </a:tc>
                <a:tc hMerge="1">
                  <a:txBody>
                    <a:bodyPr/>
                    <a:lstStyle/>
                    <a:p>
                      <a:pPr algn="ctr"/>
                      <a:endParaRPr lang="es-CO" dirty="0"/>
                    </a:p>
                  </a:txBody>
                  <a:tcPr/>
                </a:tc>
                <a:tc>
                  <a:txBody>
                    <a:bodyPr/>
                    <a:lstStyle/>
                    <a:p>
                      <a:pPr algn="ctr"/>
                      <a:r>
                        <a:rPr lang="es-CO" dirty="0"/>
                        <a:t>FORMATO DE ARCHIVO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dirty="0"/>
                        <a:t>FUENTE</a:t>
                      </a:r>
                    </a:p>
                  </a:txBody>
                  <a:tcPr/>
                </a:tc>
                <a:extLst>
                  <a:ext uri="{0D108BD9-81ED-4DB2-BD59-A6C34878D82A}">
                    <a16:rowId xmlns:a16="http://schemas.microsoft.com/office/drawing/2014/main" val="4118110269"/>
                  </a:ext>
                </a:extLst>
              </a:tr>
              <a:tr h="734482">
                <a:tc>
                  <a:txBody>
                    <a:bodyPr/>
                    <a:lstStyle/>
                    <a:p>
                      <a:r>
                        <a:rPr lang="es-CO" sz="1500" dirty="0"/>
                        <a:t>EMISIONES DE CO2 EN CADA DEPARTAMENTO DE COLOMBIA</a:t>
                      </a:r>
                    </a:p>
                  </a:txBody>
                  <a:tcPr/>
                </a:tc>
                <a:tc>
                  <a:txBody>
                    <a:bodyPr/>
                    <a:lstStyle/>
                    <a:p>
                      <a:r>
                        <a:rPr lang="es-CO" sz="1500" dirty="0"/>
                        <a:t>Cuantitativo</a:t>
                      </a:r>
                    </a:p>
                    <a:p>
                      <a:r>
                        <a:rPr lang="es-CO" sz="1500" dirty="0"/>
                        <a:t>Discreto</a:t>
                      </a:r>
                    </a:p>
                  </a:txBody>
                  <a:tcPr/>
                </a:tc>
                <a:tc>
                  <a:txBody>
                    <a:bodyPr/>
                    <a:lstStyle/>
                    <a:p>
                      <a:r>
                        <a:rPr lang="es-CO" sz="1500" dirty="0"/>
                        <a:t>Vector</a:t>
                      </a:r>
                    </a:p>
                    <a:p>
                      <a:r>
                        <a:rPr lang="es-CO" sz="1500"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a:t>
                      </a:r>
                      <a:r>
                        <a:rPr lang="es-MX" sz="1500" dirty="0" err="1"/>
                        <a:t>sbn</a:t>
                      </a:r>
                      <a:r>
                        <a:rPr lang="es-MX" sz="1500" dirty="0"/>
                        <a:t>, .</a:t>
                      </a:r>
                      <a:r>
                        <a:rPr lang="es-MX" sz="1500" dirty="0" err="1"/>
                        <a:t>sbx</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INGEI</a:t>
                      </a:r>
                    </a:p>
                  </a:txBody>
                  <a:tcPr/>
                </a:tc>
                <a:extLst>
                  <a:ext uri="{0D108BD9-81ED-4DB2-BD59-A6C34878D82A}">
                    <a16:rowId xmlns:a16="http://schemas.microsoft.com/office/drawing/2014/main" val="1560950072"/>
                  </a:ext>
                </a:extLst>
              </a:tr>
              <a:tr h="740296">
                <a:tc>
                  <a:txBody>
                    <a:bodyPr/>
                    <a:lstStyle/>
                    <a:p>
                      <a:r>
                        <a:rPr lang="es-CO" sz="1500" dirty="0"/>
                        <a:t>EMISIONES DE CO2 EN CADA CIUDAD </a:t>
                      </a:r>
                    </a:p>
                  </a:txBody>
                  <a:tcPr/>
                </a:tc>
                <a:tc>
                  <a:txBody>
                    <a:bodyPr/>
                    <a:lstStyle/>
                    <a:p>
                      <a:r>
                        <a:rPr lang="es-MX" sz="1500" dirty="0"/>
                        <a:t> Cuantitativo </a:t>
                      </a:r>
                    </a:p>
                    <a:p>
                      <a:r>
                        <a:rPr lang="es-MX" sz="1500" dirty="0"/>
                        <a:t>Discreto</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INGEI</a:t>
                      </a:r>
                    </a:p>
                  </a:txBody>
                  <a:tcPr/>
                </a:tc>
                <a:extLst>
                  <a:ext uri="{0D108BD9-81ED-4DB2-BD59-A6C34878D82A}">
                    <a16:rowId xmlns:a16="http://schemas.microsoft.com/office/drawing/2014/main" val="4294027674"/>
                  </a:ext>
                </a:extLst>
              </a:tr>
              <a:tr h="635963">
                <a:tc>
                  <a:txBody>
                    <a:bodyPr/>
                    <a:lstStyle/>
                    <a:p>
                      <a:r>
                        <a:rPr lang="es-CO" sz="1500" dirty="0"/>
                        <a:t>CUENCAS SEDIMENTARIAS DE COLOMBIA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r>
                        <a:rPr lang="es-MX" sz="1500" dirty="0"/>
                        <a:t>.</a:t>
                      </a:r>
                      <a:r>
                        <a:rPr lang="es-MX" sz="1500" dirty="0" err="1"/>
                        <a:t>dbf</a:t>
                      </a:r>
                      <a:r>
                        <a:rPr lang="es-MX" sz="1500" dirty="0"/>
                        <a:t>, .</a:t>
                      </a:r>
                      <a:r>
                        <a:rPr lang="es-MX" sz="1500" dirty="0" err="1"/>
                        <a:t>prj</a:t>
                      </a:r>
                      <a:r>
                        <a:rPr lang="es-MX" sz="1500" dirty="0"/>
                        <a:t>, .</a:t>
                      </a:r>
                      <a:r>
                        <a:rPr lang="es-MX" sz="1500" dirty="0" err="1"/>
                        <a:t>sbn</a:t>
                      </a:r>
                      <a:r>
                        <a:rPr lang="es-MX" sz="1500" dirty="0"/>
                        <a:t>, .</a:t>
                      </a:r>
                      <a:r>
                        <a:rPr lang="es-MX" sz="1500" dirty="0" err="1"/>
                        <a:t>sbx</a:t>
                      </a:r>
                      <a:r>
                        <a:rPr lang="es-MX" sz="1500" dirty="0"/>
                        <a:t>, .shp, .</a:t>
                      </a:r>
                      <a:r>
                        <a:rPr lang="es-MX" sz="1500" dirty="0" err="1"/>
                        <a:t>xml</a:t>
                      </a:r>
                      <a:r>
                        <a:rPr lang="es-MX" sz="1500" dirty="0"/>
                        <a:t>, </a:t>
                      </a:r>
                      <a:r>
                        <a:rPr lang="es-MX" sz="1500" dirty="0" err="1"/>
                        <a:t>shx</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969996671"/>
                  </a:ext>
                </a:extLst>
              </a:tr>
              <a:tr h="350585">
                <a:tc>
                  <a:txBody>
                    <a:bodyPr/>
                    <a:lstStyle/>
                    <a:p>
                      <a:r>
                        <a:rPr lang="es-CO" sz="1500" dirty="0"/>
                        <a:t>DOMOS DE LODO</a:t>
                      </a:r>
                    </a:p>
                  </a:txBody>
                  <a:tcPr/>
                </a:tc>
                <a:tc>
                  <a:txBody>
                    <a:bodyPr/>
                    <a:lstStyle/>
                    <a:p>
                      <a:r>
                        <a:rPr lang="es-CO" sz="1500" dirty="0"/>
                        <a:t>Cualitativo</a:t>
                      </a:r>
                    </a:p>
                    <a:p>
                      <a:r>
                        <a:rPr lang="es-CO" sz="1500" dirty="0"/>
                        <a:t>Nominal</a:t>
                      </a:r>
                    </a:p>
                  </a:txBody>
                  <a:tcPr/>
                </a:tc>
                <a:tc>
                  <a:txBody>
                    <a:bodyPr/>
                    <a:lstStyle/>
                    <a:p>
                      <a:r>
                        <a:rPr lang="es-MX" sz="1500" dirty="0"/>
                        <a:t>Vector</a:t>
                      </a:r>
                    </a:p>
                    <a:p>
                      <a:r>
                        <a:rPr lang="es-MX" sz="1500" dirty="0"/>
                        <a:t>Punto</a:t>
                      </a:r>
                    </a:p>
                  </a:txBody>
                  <a:tcPr/>
                </a:tc>
                <a:tc>
                  <a:txBody>
                    <a:bodyPr/>
                    <a:lstStyle/>
                    <a:p>
                      <a:r>
                        <a:rPr lang="es-CO" sz="1500" dirty="0"/>
                        <a:t>.</a:t>
                      </a:r>
                      <a:r>
                        <a:rPr lang="es-CO" sz="1500" dirty="0" err="1"/>
                        <a:t>kmz</a:t>
                      </a:r>
                      <a:r>
                        <a:rPr lang="es-CO" sz="1500" dirty="0"/>
                        <a:t>, shp.</a:t>
                      </a:r>
                    </a:p>
                  </a:txBody>
                  <a:tcPr/>
                </a:tc>
                <a:tc>
                  <a:txBody>
                    <a:bodyPr/>
                    <a:lstStyle/>
                    <a:p>
                      <a:pPr algn="ctr"/>
                      <a:r>
                        <a:rPr lang="es-CO" sz="1500" dirty="0"/>
                        <a:t>Google </a:t>
                      </a:r>
                      <a:r>
                        <a:rPr lang="es-CO" sz="1500" dirty="0" err="1"/>
                        <a:t>Earth</a:t>
                      </a:r>
                      <a:r>
                        <a:rPr lang="es-CO" sz="1500" dirty="0"/>
                        <a:t> </a:t>
                      </a:r>
                      <a:r>
                        <a:rPr lang="es-CO" sz="1500" dirty="0" err="1"/>
                        <a:t>Engine</a:t>
                      </a:r>
                      <a:endParaRPr lang="es-CO" sz="1500" dirty="0"/>
                    </a:p>
                  </a:txBody>
                  <a:tcPr/>
                </a:tc>
                <a:extLst>
                  <a:ext uri="{0D108BD9-81ED-4DB2-BD59-A6C34878D82A}">
                    <a16:rowId xmlns:a16="http://schemas.microsoft.com/office/drawing/2014/main" val="3424005189"/>
                  </a:ext>
                </a:extLst>
              </a:tr>
              <a:tr h="450564">
                <a:tc>
                  <a:txBody>
                    <a:bodyPr/>
                    <a:lstStyle/>
                    <a:p>
                      <a:r>
                        <a:rPr lang="es-CO" sz="1500" dirty="0"/>
                        <a:t>POZOS PERFORADOS</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Punto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882829192"/>
                  </a:ext>
                </a:extLst>
              </a:tr>
              <a:tr h="450564">
                <a:tc>
                  <a:txBody>
                    <a:bodyPr/>
                    <a:lstStyle/>
                    <a:p>
                      <a:r>
                        <a:rPr lang="es-CO" sz="1500" dirty="0"/>
                        <a:t>SISMICA 2D </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Línea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1378222600"/>
                  </a:ext>
                </a:extLst>
              </a:tr>
              <a:tr h="450564">
                <a:tc>
                  <a:txBody>
                    <a:bodyPr/>
                    <a:lstStyle/>
                    <a:p>
                      <a:r>
                        <a:rPr lang="es-CO" sz="1500" dirty="0"/>
                        <a:t>SISMICA 3D</a:t>
                      </a:r>
                    </a:p>
                  </a:txBody>
                  <a:tcPr/>
                </a:tc>
                <a:tc>
                  <a:txBody>
                    <a:bodyPr/>
                    <a:lstStyle/>
                    <a:p>
                      <a:r>
                        <a:rPr lang="es-CO" sz="1500" dirty="0"/>
                        <a:t>Cualitativo </a:t>
                      </a:r>
                    </a:p>
                    <a:p>
                      <a:r>
                        <a:rPr lang="es-CO" sz="1500" dirty="0"/>
                        <a:t>Nominal</a:t>
                      </a:r>
                    </a:p>
                  </a:txBody>
                  <a:tcPr/>
                </a:tc>
                <a:tc>
                  <a:txBody>
                    <a:bodyPr/>
                    <a:lstStyle/>
                    <a:p>
                      <a:r>
                        <a:rPr lang="es-MX" sz="1500" dirty="0"/>
                        <a:t>Vector</a:t>
                      </a:r>
                    </a:p>
                    <a:p>
                      <a:r>
                        <a:rPr lang="es-MX" sz="1500" dirty="0"/>
                        <a:t>Polígono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500" dirty="0"/>
                        <a:t>.</a:t>
                      </a:r>
                      <a:r>
                        <a:rPr lang="es-MX" sz="1500" dirty="0" err="1"/>
                        <a:t>cpg</a:t>
                      </a:r>
                      <a:r>
                        <a:rPr lang="es-MX" sz="1500" dirty="0"/>
                        <a:t>, .</a:t>
                      </a:r>
                      <a:r>
                        <a:rPr lang="es-MX" sz="1500" dirty="0" err="1"/>
                        <a:t>dbf</a:t>
                      </a:r>
                      <a:r>
                        <a:rPr lang="es-MX" sz="1500" dirty="0"/>
                        <a:t>, .</a:t>
                      </a:r>
                      <a:r>
                        <a:rPr lang="es-MX" sz="1500" dirty="0" err="1"/>
                        <a:t>gfs</a:t>
                      </a:r>
                      <a:r>
                        <a:rPr lang="es-MX" sz="1500" dirty="0"/>
                        <a:t>, .</a:t>
                      </a:r>
                      <a:r>
                        <a:rPr lang="es-MX" sz="1500" dirty="0" err="1"/>
                        <a:t>prj</a:t>
                      </a:r>
                      <a:r>
                        <a:rPr lang="es-MX" sz="1500" dirty="0"/>
                        <a:t>, .shp, .</a:t>
                      </a:r>
                      <a:r>
                        <a:rPr lang="es-MX" sz="1500" dirty="0" err="1"/>
                        <a:t>shx</a:t>
                      </a:r>
                      <a:r>
                        <a:rPr lang="es-MX" sz="1500" dirty="0"/>
                        <a:t>, .</a:t>
                      </a:r>
                      <a:r>
                        <a:rPr lang="es-MX" sz="1500" dirty="0" err="1"/>
                        <a:t>xml</a:t>
                      </a:r>
                      <a:endParaRPr lang="es-CO" sz="1500" dirty="0"/>
                    </a:p>
                  </a:txBody>
                  <a:tcPr/>
                </a:tc>
                <a:tc>
                  <a:txBody>
                    <a:bodyPr/>
                    <a:lstStyle/>
                    <a:p>
                      <a:pPr algn="ctr"/>
                      <a:r>
                        <a:rPr lang="es-CO" sz="1500" dirty="0"/>
                        <a:t>ANH</a:t>
                      </a:r>
                    </a:p>
                  </a:txBody>
                  <a:tcPr/>
                </a:tc>
                <a:extLst>
                  <a:ext uri="{0D108BD9-81ED-4DB2-BD59-A6C34878D82A}">
                    <a16:rowId xmlns:a16="http://schemas.microsoft.com/office/drawing/2014/main" val="3777092631"/>
                  </a:ext>
                </a:extLst>
              </a:tr>
            </a:tbl>
          </a:graphicData>
        </a:graphic>
      </p:graphicFrame>
    </p:spTree>
    <p:extLst>
      <p:ext uri="{BB962C8B-B14F-4D97-AF65-F5344CB8AC3E}">
        <p14:creationId xmlns:p14="http://schemas.microsoft.com/office/powerpoint/2010/main" val="252160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ubtítulo 5">
            <a:extLst>
              <a:ext uri="{FF2B5EF4-FFF2-40B4-BE49-F238E27FC236}">
                <a16:creationId xmlns:a16="http://schemas.microsoft.com/office/drawing/2014/main" id="{CB2763CB-D15F-0817-A7A8-445A23E8CFA1}"/>
              </a:ext>
            </a:extLst>
          </p:cNvPr>
          <p:cNvSpPr txBox="1">
            <a:spLocks/>
          </p:cNvSpPr>
          <p:nvPr/>
        </p:nvSpPr>
        <p:spPr>
          <a:xfrm>
            <a:off x="216869" y="1568108"/>
            <a:ext cx="10470360" cy="46926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SzPct val="90000"/>
              <a:buFont typeface="Arial" pitchFamily="34" charset="0"/>
              <a:buChar char="•"/>
              <a:defRPr sz="2400" kern="1200">
                <a:solidFill>
                  <a:schemeClr val="tx1"/>
                </a:solidFill>
                <a:latin typeface="+mn-lt"/>
                <a:ea typeface="+mn-ea"/>
                <a:cs typeface="+mn-cs"/>
              </a:defRPr>
            </a:lvl1pPr>
            <a:lvl2pPr marL="457200" indent="-228600" algn="l" defTabSz="914400" rtl="0" eaLnBrk="1" latinLnBrk="0" hangingPunct="1">
              <a:lnSpc>
                <a:spcPct val="90000"/>
              </a:lnSpc>
              <a:spcBef>
                <a:spcPts val="600"/>
              </a:spcBef>
              <a:buSzPct val="90000"/>
              <a:buFont typeface="Arial"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600"/>
              </a:spcBef>
              <a:buSzPct val="90000"/>
              <a:buFont typeface="Arial" pitchFamily="34" charset="0"/>
              <a:buChar char="•"/>
              <a:defRPr sz="1800" kern="1200">
                <a:solidFill>
                  <a:schemeClr val="tx1"/>
                </a:solidFill>
                <a:latin typeface="+mn-lt"/>
                <a:ea typeface="+mn-ea"/>
                <a:cs typeface="+mn-cs"/>
              </a:defRPr>
            </a:lvl3pPr>
            <a:lvl4pPr marL="914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4pPr>
            <a:lvl5pPr marL="11430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5pPr>
            <a:lvl6pPr marL="13716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6pPr>
            <a:lvl7pPr marL="16002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7pPr>
            <a:lvl8pPr marL="18288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90000"/>
              <a:buFont typeface="Arial" pitchFamily="34" charset="0"/>
              <a:buChar char="•"/>
              <a:defRPr sz="1600" kern="1200">
                <a:solidFill>
                  <a:schemeClr val="tx1"/>
                </a:solidFill>
                <a:latin typeface="+mn-lt"/>
                <a:ea typeface="+mn-ea"/>
                <a:cs typeface="+mn-cs"/>
              </a:defRPr>
            </a:lvl9pPr>
          </a:lstStyle>
          <a:p>
            <a:pPr marL="0" indent="0" algn="just">
              <a:lnSpc>
                <a:spcPct val="120000"/>
              </a:lnSpc>
              <a:buNone/>
            </a:pPr>
            <a:endParaRPr lang="es-CO" sz="1700" dirty="0">
              <a:solidFill>
                <a:schemeClr val="tx2"/>
              </a:solidFill>
            </a:endParaRPr>
          </a:p>
          <a:p>
            <a:pPr marL="0" indent="0" algn="just">
              <a:lnSpc>
                <a:spcPct val="120000"/>
              </a:lnSpc>
              <a:buNone/>
            </a:pPr>
            <a:endParaRPr lang="es-CO" sz="1700" dirty="0">
              <a:solidFill>
                <a:schemeClr val="tx2"/>
              </a:solidFill>
            </a:endParaRPr>
          </a:p>
        </p:txBody>
      </p:sp>
      <p:sp>
        <p:nvSpPr>
          <p:cNvPr id="23" name="Subtítulo 5">
            <a:extLst>
              <a:ext uri="{FF2B5EF4-FFF2-40B4-BE49-F238E27FC236}">
                <a16:creationId xmlns:a16="http://schemas.microsoft.com/office/drawing/2014/main" id="{69100C9C-CAD8-AD48-F534-384949753245}"/>
              </a:ext>
            </a:extLst>
          </p:cNvPr>
          <p:cNvSpPr txBox="1">
            <a:spLocks/>
          </p:cNvSpPr>
          <p:nvPr/>
        </p:nvSpPr>
        <p:spPr>
          <a:xfrm>
            <a:off x="203320" y="2452835"/>
            <a:ext cx="6020309" cy="2145480"/>
          </a:xfrm>
          <a:prstGeom prst="rect">
            <a:avLst/>
          </a:prstGeom>
          <a:ln>
            <a:solidFill>
              <a:schemeClr val="tx1"/>
            </a:solidFill>
          </a:ln>
        </p:spPr>
        <p:txBody>
          <a:bodyPr vert="horz" lIns="91440" tIns="45720" rIns="91440" bIns="45720" rtlCol="0" anchor="b">
            <a:norm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b="1" dirty="0">
              <a:solidFill>
                <a:schemeClr val="accent1">
                  <a:lumMod val="50000"/>
                </a:schemeClr>
              </a:solidFill>
            </a:endParaRPr>
          </a:p>
        </p:txBody>
      </p:sp>
      <p:pic>
        <p:nvPicPr>
          <p:cNvPr id="4" name="Imagen 3">
            <a:extLst>
              <a:ext uri="{FF2B5EF4-FFF2-40B4-BE49-F238E27FC236}">
                <a16:creationId xmlns:a16="http://schemas.microsoft.com/office/drawing/2014/main" id="{6AAA62D6-32FF-4BA1-831A-64B0803EF9AA}"/>
              </a:ext>
            </a:extLst>
          </p:cNvPr>
          <p:cNvPicPr>
            <a:picLocks noChangeAspect="1"/>
          </p:cNvPicPr>
          <p:nvPr/>
        </p:nvPicPr>
        <p:blipFill rotWithShape="1">
          <a:blip r:embed="rId2">
            <a:extLst>
              <a:ext uri="{28A0092B-C50C-407E-A947-70E740481C1C}">
                <a14:useLocalDpi xmlns:a14="http://schemas.microsoft.com/office/drawing/2010/main" val="0"/>
              </a:ext>
            </a:extLst>
          </a:blip>
          <a:srcRect r="16682"/>
          <a:stretch/>
        </p:blipFill>
        <p:spPr>
          <a:xfrm>
            <a:off x="160774" y="2185512"/>
            <a:ext cx="2202404" cy="4195816"/>
          </a:xfrm>
          <a:prstGeom prst="rect">
            <a:avLst/>
          </a:prstGeom>
          <a:ln>
            <a:solidFill>
              <a:schemeClr val="tx1"/>
            </a:solidFill>
          </a:ln>
        </p:spPr>
      </p:pic>
      <p:pic>
        <p:nvPicPr>
          <p:cNvPr id="7" name="Imagen 6">
            <a:extLst>
              <a:ext uri="{FF2B5EF4-FFF2-40B4-BE49-F238E27FC236}">
                <a16:creationId xmlns:a16="http://schemas.microsoft.com/office/drawing/2014/main" id="{59A113DE-7278-C174-C66C-8AF1FB961A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8939" y="2185512"/>
            <a:ext cx="3200092" cy="4195816"/>
          </a:xfrm>
          <a:prstGeom prst="rect">
            <a:avLst/>
          </a:prstGeom>
          <a:ln>
            <a:solidFill>
              <a:schemeClr val="tx1"/>
            </a:solidFill>
          </a:ln>
        </p:spPr>
      </p:pic>
      <p:pic>
        <p:nvPicPr>
          <p:cNvPr id="10" name="Imagen 9">
            <a:extLst>
              <a:ext uri="{FF2B5EF4-FFF2-40B4-BE49-F238E27FC236}">
                <a16:creationId xmlns:a16="http://schemas.microsoft.com/office/drawing/2014/main" id="{F254A3D7-971F-9DF0-D230-6650E2EEE6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5126" y="2185512"/>
            <a:ext cx="3356653" cy="4195816"/>
          </a:xfrm>
          <a:prstGeom prst="rect">
            <a:avLst/>
          </a:prstGeom>
          <a:ln>
            <a:solidFill>
              <a:schemeClr val="tx1"/>
            </a:solidFill>
          </a:ln>
        </p:spPr>
      </p:pic>
      <p:pic>
        <p:nvPicPr>
          <p:cNvPr id="12" name="Imagen 11">
            <a:extLst>
              <a:ext uri="{FF2B5EF4-FFF2-40B4-BE49-F238E27FC236}">
                <a16:creationId xmlns:a16="http://schemas.microsoft.com/office/drawing/2014/main" id="{F8F7DDDB-FD9E-1C6E-5E49-7F765084A86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78930" y="3000296"/>
            <a:ext cx="2633817" cy="2364995"/>
          </a:xfrm>
          <a:prstGeom prst="rect">
            <a:avLst/>
          </a:prstGeom>
          <a:ln>
            <a:solidFill>
              <a:schemeClr val="tx1"/>
            </a:solidFill>
          </a:ln>
        </p:spPr>
      </p:pic>
      <p:sp>
        <p:nvSpPr>
          <p:cNvPr id="15" name="CuadroTexto 14">
            <a:extLst>
              <a:ext uri="{FF2B5EF4-FFF2-40B4-BE49-F238E27FC236}">
                <a16:creationId xmlns:a16="http://schemas.microsoft.com/office/drawing/2014/main" id="{A367450C-E09E-D345-080C-460B21C4EBCD}"/>
              </a:ext>
            </a:extLst>
          </p:cNvPr>
          <p:cNvSpPr txBox="1"/>
          <p:nvPr/>
        </p:nvSpPr>
        <p:spPr>
          <a:xfrm>
            <a:off x="570874" y="1680100"/>
            <a:ext cx="11401081" cy="424732"/>
          </a:xfrm>
          <a:prstGeom prst="rect">
            <a:avLst/>
          </a:prstGeom>
          <a:noFill/>
        </p:spPr>
        <p:txBody>
          <a:bodyPr wrap="square" rtlCol="0">
            <a:spAutoFit/>
          </a:bodyPr>
          <a:lstStyle/>
          <a:p>
            <a:pPr>
              <a:lnSpc>
                <a:spcPct val="90000"/>
              </a:lnSpc>
            </a:pPr>
            <a:r>
              <a:rPr lang="es-CO" sz="2400" dirty="0"/>
              <a:t>Emisiones                       Pozos                                 Sísmica 2D                          Sísmica 3D           </a:t>
            </a:r>
          </a:p>
        </p:txBody>
      </p:sp>
      <p:sp>
        <p:nvSpPr>
          <p:cNvPr id="2" name="Título 3">
            <a:extLst>
              <a:ext uri="{FF2B5EF4-FFF2-40B4-BE49-F238E27FC236}">
                <a16:creationId xmlns:a16="http://schemas.microsoft.com/office/drawing/2014/main" id="{7BC8EC45-FBD2-6A72-A736-51380016BF74}"/>
              </a:ext>
            </a:extLst>
          </p:cNvPr>
          <p:cNvSpPr>
            <a:spLocks noGrp="1"/>
          </p:cNvSpPr>
          <p:nvPr>
            <p:ph type="title"/>
          </p:nvPr>
        </p:nvSpPr>
        <p:spPr>
          <a:xfrm>
            <a:off x="1125860" y="265182"/>
            <a:ext cx="9601200" cy="1189038"/>
          </a:xfrm>
        </p:spPr>
        <p:txBody>
          <a:bodyPr>
            <a:normAutofit/>
          </a:bodyPr>
          <a:lstStyle/>
          <a:p>
            <a:r>
              <a:rPr lang="es-ES" sz="6000" noProof="1"/>
              <a:t>DATOS</a:t>
            </a:r>
          </a:p>
        </p:txBody>
      </p:sp>
    </p:spTree>
    <p:extLst>
      <p:ext uri="{BB962C8B-B14F-4D97-AF65-F5344CB8AC3E}">
        <p14:creationId xmlns:p14="http://schemas.microsoft.com/office/powerpoint/2010/main" val="112647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7606579" y="188640"/>
            <a:ext cx="4401881" cy="6048672"/>
          </a:xfrm>
        </p:spPr>
        <p:txBody>
          <a:bodyPr>
            <a:normAutofit lnSpcReduction="10000"/>
          </a:bodyPr>
          <a:lstStyle/>
          <a:p>
            <a:pPr algn="just"/>
            <a:r>
              <a:rPr lang="en-US" sz="1800" b="1" dirty="0">
                <a:solidFill>
                  <a:schemeClr val="bg1">
                    <a:lumMod val="95000"/>
                  </a:schemeClr>
                </a:solidFill>
              </a:rPr>
              <a:t>HISTOGRAMA DE DATOS DE EMISIONES</a:t>
            </a:r>
          </a:p>
          <a:p>
            <a:pPr algn="just"/>
            <a:endParaRPr lang="en-US" dirty="0">
              <a:solidFill>
                <a:schemeClr val="tx2"/>
              </a:solidFill>
            </a:endParaRPr>
          </a:p>
          <a:p>
            <a:pPr algn="just"/>
            <a:r>
              <a:rPr lang="en-US" dirty="0">
                <a:solidFill>
                  <a:schemeClr val="tx2"/>
                </a:solidFill>
              </a:rPr>
              <a:t>El </a:t>
            </a:r>
            <a:r>
              <a:rPr lang="en-US" dirty="0" err="1">
                <a:solidFill>
                  <a:schemeClr val="tx2"/>
                </a:solidFill>
              </a:rPr>
              <a:t>eje</a:t>
            </a:r>
            <a:r>
              <a:rPr lang="en-US" dirty="0">
                <a:solidFill>
                  <a:schemeClr val="tx2"/>
                </a:solidFill>
              </a:rPr>
              <a:t> X </a:t>
            </a:r>
            <a:r>
              <a:rPr lang="en-US" dirty="0" err="1">
                <a:solidFill>
                  <a:schemeClr val="tx2"/>
                </a:solidFill>
              </a:rPr>
              <a:t>muestra</a:t>
            </a:r>
            <a:r>
              <a:rPr lang="en-US" dirty="0">
                <a:solidFill>
                  <a:schemeClr val="tx2"/>
                </a:solidFill>
              </a:rPr>
              <a:t> la </a:t>
            </a:r>
            <a:r>
              <a:rPr lang="en-US" dirty="0" err="1">
                <a:solidFill>
                  <a:schemeClr val="tx2"/>
                </a:solidFill>
              </a:rPr>
              <a:t>cantidad</a:t>
            </a:r>
            <a:r>
              <a:rPr lang="en-US" dirty="0">
                <a:solidFill>
                  <a:schemeClr val="tx2"/>
                </a:solidFill>
              </a:rPr>
              <a:t> de </a:t>
            </a:r>
            <a:r>
              <a:rPr lang="en-US" dirty="0" err="1">
                <a:solidFill>
                  <a:schemeClr val="tx2"/>
                </a:solidFill>
              </a:rPr>
              <a:t>emisiones</a:t>
            </a:r>
            <a:r>
              <a:rPr lang="en-US" dirty="0">
                <a:solidFill>
                  <a:schemeClr val="tx2"/>
                </a:solidFill>
              </a:rPr>
              <a:t> </a:t>
            </a:r>
            <a:r>
              <a:rPr lang="en-US" dirty="0" err="1">
                <a:solidFill>
                  <a:schemeClr val="tx2"/>
                </a:solidFill>
              </a:rPr>
              <a:t>generadas</a:t>
            </a:r>
            <a:r>
              <a:rPr lang="en-US" dirty="0">
                <a:solidFill>
                  <a:schemeClr val="tx2"/>
                </a:solidFill>
              </a:rPr>
              <a:t> y </a:t>
            </a:r>
            <a:r>
              <a:rPr lang="en-US" dirty="0" err="1">
                <a:solidFill>
                  <a:schemeClr val="tx2"/>
                </a:solidFill>
              </a:rPr>
              <a:t>el</a:t>
            </a:r>
            <a:r>
              <a:rPr lang="en-US" dirty="0">
                <a:solidFill>
                  <a:schemeClr val="tx2"/>
                </a:solidFill>
              </a:rPr>
              <a:t> </a:t>
            </a:r>
            <a:r>
              <a:rPr lang="en-US" dirty="0" err="1">
                <a:solidFill>
                  <a:schemeClr val="tx2"/>
                </a:solidFill>
              </a:rPr>
              <a:t>eje</a:t>
            </a:r>
            <a:r>
              <a:rPr lang="en-US" dirty="0">
                <a:solidFill>
                  <a:schemeClr val="tx2"/>
                </a:solidFill>
              </a:rPr>
              <a:t> Y </a:t>
            </a:r>
            <a:r>
              <a:rPr lang="en-US" dirty="0" err="1">
                <a:solidFill>
                  <a:schemeClr val="tx2"/>
                </a:solidFill>
              </a:rPr>
              <a:t>nos</a:t>
            </a:r>
            <a:r>
              <a:rPr lang="en-US" dirty="0">
                <a:solidFill>
                  <a:schemeClr val="tx2"/>
                </a:solidFill>
              </a:rPr>
              <a:t> la </a:t>
            </a:r>
            <a:r>
              <a:rPr lang="en-US" dirty="0" err="1">
                <a:solidFill>
                  <a:schemeClr val="tx2"/>
                </a:solidFill>
              </a:rPr>
              <a:t>densidad</a:t>
            </a:r>
            <a:r>
              <a:rPr lang="en-US" dirty="0">
                <a:solidFill>
                  <a:schemeClr val="tx2"/>
                </a:solidFill>
              </a:rPr>
              <a:t> de </a:t>
            </a:r>
            <a:r>
              <a:rPr lang="en-US" dirty="0" err="1">
                <a:solidFill>
                  <a:schemeClr val="tx2"/>
                </a:solidFill>
              </a:rPr>
              <a:t>ciudades</a:t>
            </a:r>
            <a:r>
              <a:rPr lang="en-US" dirty="0">
                <a:solidFill>
                  <a:schemeClr val="tx2"/>
                </a:solidFill>
              </a:rPr>
              <a:t> que </a:t>
            </a:r>
            <a:r>
              <a:rPr lang="en-US" dirty="0" err="1">
                <a:solidFill>
                  <a:schemeClr val="tx2"/>
                </a:solidFill>
              </a:rPr>
              <a:t>generan</a:t>
            </a:r>
            <a:r>
              <a:rPr lang="en-US" dirty="0">
                <a:solidFill>
                  <a:schemeClr val="tx2"/>
                </a:solidFill>
              </a:rPr>
              <a:t> </a:t>
            </a:r>
            <a:r>
              <a:rPr lang="en-US" dirty="0" err="1">
                <a:solidFill>
                  <a:schemeClr val="tx2"/>
                </a:solidFill>
              </a:rPr>
              <a:t>esta</a:t>
            </a:r>
            <a:r>
              <a:rPr lang="en-US" dirty="0">
                <a:solidFill>
                  <a:schemeClr val="tx2"/>
                </a:solidFill>
              </a:rPr>
              <a:t> </a:t>
            </a:r>
            <a:r>
              <a:rPr lang="en-US" dirty="0" err="1">
                <a:solidFill>
                  <a:schemeClr val="tx2"/>
                </a:solidFill>
              </a:rPr>
              <a:t>misma</a:t>
            </a:r>
            <a:r>
              <a:rPr lang="en-US" dirty="0">
                <a:solidFill>
                  <a:schemeClr val="tx2"/>
                </a:solidFill>
              </a:rPr>
              <a:t> </a:t>
            </a:r>
            <a:r>
              <a:rPr lang="en-US" dirty="0" err="1">
                <a:solidFill>
                  <a:schemeClr val="tx2"/>
                </a:solidFill>
              </a:rPr>
              <a:t>cantidad</a:t>
            </a:r>
            <a:r>
              <a:rPr lang="en-US" dirty="0">
                <a:solidFill>
                  <a:schemeClr val="tx2"/>
                </a:solidFill>
              </a:rPr>
              <a:t> de </a:t>
            </a:r>
            <a:r>
              <a:rPr lang="en-US" dirty="0" err="1">
                <a:solidFill>
                  <a:schemeClr val="tx2"/>
                </a:solidFill>
              </a:rPr>
              <a:t>emisiones</a:t>
            </a:r>
            <a:r>
              <a:rPr lang="en-US" dirty="0">
                <a:solidFill>
                  <a:schemeClr val="tx2"/>
                </a:solidFill>
              </a:rPr>
              <a:t>. </a:t>
            </a:r>
          </a:p>
          <a:p>
            <a:pPr algn="just"/>
            <a:endParaRPr lang="en-US" dirty="0">
              <a:solidFill>
                <a:schemeClr val="tx2"/>
              </a:solidFill>
            </a:endParaRPr>
          </a:p>
          <a:p>
            <a:pPr algn="just"/>
            <a:r>
              <a:rPr lang="es-CO" dirty="0">
                <a:solidFill>
                  <a:schemeClr val="tx2"/>
                </a:solidFill>
              </a:rPr>
              <a:t>Se utilizó este método para verificar que no se esté omitiendo alguna ciudad relevante en cuanto a la emisión de CO2, además de las seis ciudades con mayor cantidad de emisiones que ya se han identificado.</a:t>
            </a:r>
          </a:p>
          <a:p>
            <a:pPr algn="just"/>
            <a:endParaRPr lang="es-CO" dirty="0">
              <a:solidFill>
                <a:schemeClr val="tx2"/>
              </a:solidFill>
            </a:endParaRPr>
          </a:p>
          <a:p>
            <a:pPr algn="just"/>
            <a:r>
              <a:rPr lang="es-CO" b="1" u="sng" dirty="0">
                <a:solidFill>
                  <a:schemeClr val="accent1">
                    <a:lumMod val="50000"/>
                  </a:schemeClr>
                </a:solidFill>
              </a:rPr>
              <a:t>Conclusión: </a:t>
            </a:r>
          </a:p>
          <a:p>
            <a:pPr algn="just"/>
            <a:endParaRPr lang="es-CO" b="1" u="sng" dirty="0">
              <a:solidFill>
                <a:schemeClr val="accent1">
                  <a:lumMod val="50000"/>
                </a:schemeClr>
              </a:solidFill>
            </a:endParaRPr>
          </a:p>
          <a:p>
            <a:pPr algn="just"/>
            <a:r>
              <a:rPr lang="es-CO" dirty="0">
                <a:solidFill>
                  <a:schemeClr val="tx2"/>
                </a:solidFill>
              </a:rPr>
              <a:t>Solo las seis ciudades identificadas anteriormente presentan una </a:t>
            </a:r>
            <a:r>
              <a:rPr lang="es-CO" dirty="0" err="1">
                <a:solidFill>
                  <a:schemeClr val="tx2"/>
                </a:solidFill>
              </a:rPr>
              <a:t>una</a:t>
            </a:r>
            <a:r>
              <a:rPr lang="es-CO" dirty="0">
                <a:solidFill>
                  <a:schemeClr val="tx2"/>
                </a:solidFill>
              </a:rPr>
              <a:t> cantidad de emisiones relevante para este estudio, mientras las demás ciudades que se encuentran en la cuenca Sinú San Jacinto, generan de 511 a 6.66 </a:t>
            </a:r>
            <a:r>
              <a:rPr lang="es-CO" dirty="0" err="1">
                <a:solidFill>
                  <a:schemeClr val="tx2"/>
                </a:solidFill>
              </a:rPr>
              <a:t>Kton</a:t>
            </a:r>
            <a:r>
              <a:rPr lang="es-CO" dirty="0">
                <a:solidFill>
                  <a:schemeClr val="tx2"/>
                </a:solidFill>
              </a:rPr>
              <a:t>/año de CO2 de emisiones.</a:t>
            </a:r>
            <a:endParaRPr lang="en-US" dirty="0">
              <a:solidFill>
                <a:schemeClr val="tx2"/>
              </a:solidFill>
            </a:endParaRPr>
          </a:p>
        </p:txBody>
      </p:sp>
      <p:sp>
        <p:nvSpPr>
          <p:cNvPr id="6" name="Subtítulo 5">
            <a:extLst>
              <a:ext uri="{FF2B5EF4-FFF2-40B4-BE49-F238E27FC236}">
                <a16:creationId xmlns:a16="http://schemas.microsoft.com/office/drawing/2014/main" id="{EFECA589-DE6E-76B8-C5EA-6652E3BDEE72}"/>
              </a:ext>
            </a:extLst>
          </p:cNvPr>
          <p:cNvSpPr txBox="1">
            <a:spLocks/>
          </p:cNvSpPr>
          <p:nvPr/>
        </p:nvSpPr>
        <p:spPr>
          <a:xfrm>
            <a:off x="570591" y="2735436"/>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400" dirty="0">
              <a:solidFill>
                <a:schemeClr val="tx1">
                  <a:lumMod val="75000"/>
                </a:schemeClr>
              </a:solidFill>
            </a:endParaRPr>
          </a:p>
        </p:txBody>
      </p:sp>
      <p:pic>
        <p:nvPicPr>
          <p:cNvPr id="5" name="Imagen 4">
            <a:extLst>
              <a:ext uri="{FF2B5EF4-FFF2-40B4-BE49-F238E27FC236}">
                <a16:creationId xmlns:a16="http://schemas.microsoft.com/office/drawing/2014/main" id="{50284C1B-3895-8247-705F-BC302F7A1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812" y="1412776"/>
            <a:ext cx="6120680" cy="4735055"/>
          </a:xfrm>
          <a:prstGeom prst="rect">
            <a:avLst/>
          </a:prstGeom>
          <a:ln w="28575">
            <a:solidFill>
              <a:schemeClr val="accent1"/>
            </a:solidFill>
          </a:ln>
        </p:spPr>
      </p:pic>
      <p:sp>
        <p:nvSpPr>
          <p:cNvPr id="7" name="Rectángulo 6">
            <a:extLst>
              <a:ext uri="{FF2B5EF4-FFF2-40B4-BE49-F238E27FC236}">
                <a16:creationId xmlns:a16="http://schemas.microsoft.com/office/drawing/2014/main" id="{39F5594B-50BC-91BE-7603-FB2D27DE1526}"/>
              </a:ext>
            </a:extLst>
          </p:cNvPr>
          <p:cNvSpPr/>
          <p:nvPr/>
        </p:nvSpPr>
        <p:spPr>
          <a:xfrm>
            <a:off x="1346984" y="1556792"/>
            <a:ext cx="936104" cy="4015579"/>
          </a:xfrm>
          <a:prstGeom prst="rect">
            <a:avLst/>
          </a:prstGeom>
          <a:noFill/>
          <a:ln>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pic>
        <p:nvPicPr>
          <p:cNvPr id="4" name="Imagen 3">
            <a:extLst>
              <a:ext uri="{FF2B5EF4-FFF2-40B4-BE49-F238E27FC236}">
                <a16:creationId xmlns:a16="http://schemas.microsoft.com/office/drawing/2014/main" id="{9058F8A8-70E4-5A1C-B480-74FDAAC3BB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2398" y="1704928"/>
            <a:ext cx="2542014" cy="1351903"/>
          </a:xfrm>
          <a:prstGeom prst="rect">
            <a:avLst/>
          </a:prstGeom>
          <a:ln w="38100">
            <a:solidFill>
              <a:srgbClr val="326734"/>
            </a:solidFill>
          </a:ln>
        </p:spPr>
      </p:pic>
      <p:sp>
        <p:nvSpPr>
          <p:cNvPr id="10" name="Título 1">
            <a:extLst>
              <a:ext uri="{FF2B5EF4-FFF2-40B4-BE49-F238E27FC236}">
                <a16:creationId xmlns:a16="http://schemas.microsoft.com/office/drawing/2014/main" id="{AC2AA272-9A2F-C780-A646-FCA47A633DA0}"/>
              </a:ext>
            </a:extLst>
          </p:cNvPr>
          <p:cNvSpPr txBox="1">
            <a:spLocks/>
          </p:cNvSpPr>
          <p:nvPr/>
        </p:nvSpPr>
        <p:spPr>
          <a:xfrm>
            <a:off x="493995" y="103811"/>
            <a:ext cx="7132498" cy="9144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b="0" kern="1200" cap="none"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a:t>1. Emisiones</a:t>
            </a:r>
            <a:endParaRPr lang="en-US" sz="5100" dirty="0"/>
          </a:p>
        </p:txBody>
      </p:sp>
    </p:spTree>
    <p:extLst>
      <p:ext uri="{BB962C8B-B14F-4D97-AF65-F5344CB8AC3E}">
        <p14:creationId xmlns:p14="http://schemas.microsoft.com/office/powerpoint/2010/main" val="1697383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9D06C3E8-37AC-2941-192D-BD284E92075D}"/>
              </a:ext>
            </a:extLst>
          </p:cNvPr>
          <p:cNvSpPr/>
          <p:nvPr/>
        </p:nvSpPr>
        <p:spPr>
          <a:xfrm>
            <a:off x="7750596" y="332656"/>
            <a:ext cx="4248472" cy="5760640"/>
          </a:xfrm>
          <a:prstGeom prst="rect">
            <a:avLst/>
          </a:prstGeom>
          <a:solidFill>
            <a:srgbClr val="F5EECF"/>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sp>
        <p:nvSpPr>
          <p:cNvPr id="3" name="Marcador de texto 2"/>
          <p:cNvSpPr>
            <a:spLocks noGrp="1"/>
          </p:cNvSpPr>
          <p:nvPr>
            <p:ph type="body" idx="1"/>
          </p:nvPr>
        </p:nvSpPr>
        <p:spPr>
          <a:xfrm>
            <a:off x="509878" y="3509254"/>
            <a:ext cx="6768752" cy="1137454"/>
          </a:xfrm>
        </p:spPr>
        <p:txBody>
          <a:bodyPr>
            <a:normAutofit/>
          </a:bodyPr>
          <a:lstStyle/>
          <a:p>
            <a:r>
              <a:rPr lang="en-US" b="1" dirty="0"/>
              <a:t>BARRANQUILLA, MALAMBO Y SOLEDAD </a:t>
            </a:r>
            <a:r>
              <a:rPr lang="en-US" dirty="0" err="1"/>
              <a:t>presentan</a:t>
            </a:r>
            <a:r>
              <a:rPr lang="en-US" dirty="0"/>
              <a:t> </a:t>
            </a:r>
            <a:r>
              <a:rPr lang="en-US" dirty="0" err="1"/>
              <a:t>segun</a:t>
            </a:r>
            <a:r>
              <a:rPr lang="en-US" dirty="0"/>
              <a:t> </a:t>
            </a:r>
            <a:r>
              <a:rPr lang="en-US" dirty="0" err="1"/>
              <a:t>el</a:t>
            </a:r>
            <a:r>
              <a:rPr lang="en-US" dirty="0"/>
              <a:t> </a:t>
            </a:r>
            <a:r>
              <a:rPr lang="en-US" dirty="0" err="1"/>
              <a:t>inventario</a:t>
            </a:r>
            <a:r>
              <a:rPr lang="en-US" dirty="0"/>
              <a:t>, las </a:t>
            </a:r>
            <a:r>
              <a:rPr lang="en-US" dirty="0" err="1"/>
              <a:t>mayores</a:t>
            </a:r>
            <a:r>
              <a:rPr lang="en-US" dirty="0"/>
              <a:t> </a:t>
            </a:r>
            <a:r>
              <a:rPr lang="en-US" dirty="0" err="1"/>
              <a:t>emisiones</a:t>
            </a:r>
            <a:r>
              <a:rPr lang="en-US" dirty="0"/>
              <a:t> </a:t>
            </a:r>
            <a:r>
              <a:rPr lang="en-US" dirty="0" err="1"/>
              <a:t>dentro</a:t>
            </a:r>
            <a:r>
              <a:rPr lang="en-US" dirty="0"/>
              <a:t> del </a:t>
            </a:r>
            <a:r>
              <a:rPr lang="en-US" dirty="0" err="1"/>
              <a:t>limite</a:t>
            </a:r>
            <a:r>
              <a:rPr lang="en-US" dirty="0"/>
              <a:t> de la Cuenca </a:t>
            </a:r>
            <a:r>
              <a:rPr lang="en-US" dirty="0" err="1"/>
              <a:t>Sinu</a:t>
            </a:r>
            <a:r>
              <a:rPr lang="en-US" dirty="0"/>
              <a:t>-San Jacinto; con un 4171.81 </a:t>
            </a:r>
            <a:r>
              <a:rPr lang="en-US" dirty="0" err="1"/>
              <a:t>Kton</a:t>
            </a:r>
            <a:r>
              <a:rPr lang="en-US" dirty="0"/>
              <a:t>/</a:t>
            </a:r>
            <a:r>
              <a:rPr lang="en-US" dirty="0" err="1"/>
              <a:t>año</a:t>
            </a:r>
            <a:r>
              <a:rPr lang="en-US" dirty="0"/>
              <a:t>.</a:t>
            </a:r>
          </a:p>
        </p:txBody>
      </p:sp>
      <p:sp>
        <p:nvSpPr>
          <p:cNvPr id="7" name="Subtítulo 5">
            <a:extLst>
              <a:ext uri="{FF2B5EF4-FFF2-40B4-BE49-F238E27FC236}">
                <a16:creationId xmlns:a16="http://schemas.microsoft.com/office/drawing/2014/main" id="{585E47CC-2BE3-286F-9DFE-DC6365376DBD}"/>
              </a:ext>
            </a:extLst>
          </p:cNvPr>
          <p:cNvSpPr txBox="1">
            <a:spLocks/>
          </p:cNvSpPr>
          <p:nvPr/>
        </p:nvSpPr>
        <p:spPr>
          <a:xfrm>
            <a:off x="808431" y="3170800"/>
            <a:ext cx="6367123" cy="128876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pPr algn="just">
              <a:lnSpc>
                <a:spcPct val="120000"/>
              </a:lnSpc>
            </a:pPr>
            <a:endParaRPr lang="es-CO" sz="1400" dirty="0">
              <a:solidFill>
                <a:schemeClr val="tx1">
                  <a:lumMod val="75000"/>
                </a:schemeClr>
              </a:solidFill>
            </a:endParaRPr>
          </a:p>
        </p:txBody>
      </p:sp>
      <p:pic>
        <p:nvPicPr>
          <p:cNvPr id="8" name="Imagen 7">
            <a:extLst>
              <a:ext uri="{FF2B5EF4-FFF2-40B4-BE49-F238E27FC236}">
                <a16:creationId xmlns:a16="http://schemas.microsoft.com/office/drawing/2014/main" id="{CB3CC62D-1F9B-5128-956E-E3D2B66E98A2}"/>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43084" t="3407" r="16930" b="90132"/>
          <a:stretch/>
        </p:blipFill>
        <p:spPr>
          <a:xfrm>
            <a:off x="7921880" y="410227"/>
            <a:ext cx="3656284" cy="354477"/>
          </a:xfrm>
          <a:prstGeom prst="rect">
            <a:avLst/>
          </a:prstGeom>
        </p:spPr>
      </p:pic>
      <p:pic>
        <p:nvPicPr>
          <p:cNvPr id="12" name="Imagen 11">
            <a:extLst>
              <a:ext uri="{FF2B5EF4-FFF2-40B4-BE49-F238E27FC236}">
                <a16:creationId xmlns:a16="http://schemas.microsoft.com/office/drawing/2014/main" id="{BF0D3F5B-9721-5572-904B-D799B2ADE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597" y="1216422"/>
            <a:ext cx="4070036" cy="2120900"/>
          </a:xfrm>
          <a:prstGeom prst="rect">
            <a:avLst/>
          </a:prstGeom>
          <a:ln w="28575">
            <a:solidFill>
              <a:srgbClr val="326734"/>
            </a:solidFill>
          </a:ln>
        </p:spPr>
      </p:pic>
      <p:sp>
        <p:nvSpPr>
          <p:cNvPr id="16" name="Marcador de texto 2">
            <a:extLst>
              <a:ext uri="{FF2B5EF4-FFF2-40B4-BE49-F238E27FC236}">
                <a16:creationId xmlns:a16="http://schemas.microsoft.com/office/drawing/2014/main" id="{BB4443E3-78F6-17B6-2714-D00AE95ACD48}"/>
              </a:ext>
            </a:extLst>
          </p:cNvPr>
          <p:cNvSpPr txBox="1">
            <a:spLocks/>
          </p:cNvSpPr>
          <p:nvPr/>
        </p:nvSpPr>
        <p:spPr>
          <a:xfrm>
            <a:off x="495899" y="4631495"/>
            <a:ext cx="6768752" cy="113745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r>
              <a:rPr lang="en-US" dirty="0"/>
              <a:t>Y </a:t>
            </a:r>
            <a:r>
              <a:rPr lang="en-US" dirty="0" err="1"/>
              <a:t>seguido</a:t>
            </a:r>
            <a:r>
              <a:rPr lang="en-US" dirty="0"/>
              <a:t> se </a:t>
            </a:r>
            <a:r>
              <a:rPr lang="en-US" dirty="0" err="1"/>
              <a:t>encuentran</a:t>
            </a:r>
            <a:r>
              <a:rPr lang="en-US" dirty="0"/>
              <a:t> </a:t>
            </a:r>
            <a:r>
              <a:rPr lang="en-US" b="1" dirty="0"/>
              <a:t>MARÍA LA BAJA, CARTAGENA Y EL CARMEN DE BOLIVAR </a:t>
            </a:r>
            <a:r>
              <a:rPr lang="en-US" dirty="0"/>
              <a:t>con </a:t>
            </a:r>
            <a:r>
              <a:rPr lang="en-US" dirty="0" err="1"/>
              <a:t>emisiones</a:t>
            </a:r>
            <a:r>
              <a:rPr lang="en-US" dirty="0"/>
              <a:t> de 1869.520 </a:t>
            </a:r>
            <a:r>
              <a:rPr lang="en-US" dirty="0" err="1"/>
              <a:t>Kton</a:t>
            </a:r>
            <a:r>
              <a:rPr lang="en-US" dirty="0"/>
              <a:t>/</a:t>
            </a:r>
            <a:r>
              <a:rPr lang="en-US" dirty="0" err="1"/>
              <a:t>año</a:t>
            </a:r>
            <a:r>
              <a:rPr lang="en-US" dirty="0"/>
              <a:t>.</a:t>
            </a:r>
          </a:p>
        </p:txBody>
      </p:sp>
      <p:pic>
        <p:nvPicPr>
          <p:cNvPr id="15" name="Imagen 14">
            <a:extLst>
              <a:ext uri="{FF2B5EF4-FFF2-40B4-BE49-F238E27FC236}">
                <a16:creationId xmlns:a16="http://schemas.microsoft.com/office/drawing/2014/main" id="{48396F7E-90AC-8265-9DF8-F980D3A8CFBF}"/>
              </a:ext>
            </a:extLst>
          </p:cNvPr>
          <p:cNvPicPr>
            <a:picLocks noChangeAspect="1"/>
          </p:cNvPicPr>
          <p:nvPr/>
        </p:nvPicPr>
        <p:blipFill rotWithShape="1">
          <a:blip r:embed="rId4">
            <a:extLst>
              <a:ext uri="{28A0092B-C50C-407E-A947-70E740481C1C}">
                <a14:useLocalDpi xmlns:a14="http://schemas.microsoft.com/office/drawing/2010/main" val="0"/>
              </a:ext>
            </a:extLst>
          </a:blip>
          <a:srcRect l="11863" b="23495"/>
          <a:stretch/>
        </p:blipFill>
        <p:spPr>
          <a:xfrm>
            <a:off x="4636367" y="1216422"/>
            <a:ext cx="2590725" cy="2120900"/>
          </a:xfrm>
          <a:prstGeom prst="rect">
            <a:avLst/>
          </a:prstGeom>
          <a:ln w="28575">
            <a:solidFill>
              <a:srgbClr val="326734"/>
            </a:solidFill>
          </a:ln>
        </p:spPr>
      </p:pic>
      <p:grpSp>
        <p:nvGrpSpPr>
          <p:cNvPr id="14" name="Grupo 13">
            <a:extLst>
              <a:ext uri="{FF2B5EF4-FFF2-40B4-BE49-F238E27FC236}">
                <a16:creationId xmlns:a16="http://schemas.microsoft.com/office/drawing/2014/main" id="{04100984-F425-ED56-58D7-4ACD9A48F563}"/>
              </a:ext>
            </a:extLst>
          </p:cNvPr>
          <p:cNvGrpSpPr/>
          <p:nvPr/>
        </p:nvGrpSpPr>
        <p:grpSpPr>
          <a:xfrm>
            <a:off x="7693797" y="835987"/>
            <a:ext cx="3994748" cy="5149622"/>
            <a:chOff x="7693797" y="835987"/>
            <a:chExt cx="3994748" cy="5149622"/>
          </a:xfrm>
        </p:grpSpPr>
        <p:pic>
          <p:nvPicPr>
            <p:cNvPr id="9" name="Imagen 8">
              <a:extLst>
                <a:ext uri="{FF2B5EF4-FFF2-40B4-BE49-F238E27FC236}">
                  <a16:creationId xmlns:a16="http://schemas.microsoft.com/office/drawing/2014/main" id="{17C9B623-254E-D623-B510-472C1BCD89D0}"/>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82686" r="68501"/>
            <a:stretch/>
          </p:blipFill>
          <p:spPr>
            <a:xfrm>
              <a:off x="7693797" y="4941168"/>
              <a:ext cx="2880320" cy="949907"/>
            </a:xfrm>
            <a:prstGeom prst="rect">
              <a:avLst/>
            </a:prstGeom>
          </p:spPr>
        </p:pic>
        <p:pic>
          <p:nvPicPr>
            <p:cNvPr id="11" name="Imagen 10">
              <a:extLst>
                <a:ext uri="{FF2B5EF4-FFF2-40B4-BE49-F238E27FC236}">
                  <a16:creationId xmlns:a16="http://schemas.microsoft.com/office/drawing/2014/main" id="{9F3ADC9E-9E76-98B2-8E0D-E389CDD37FE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50754" y="835987"/>
              <a:ext cx="3637791" cy="5149622"/>
            </a:xfrm>
            <a:prstGeom prst="rect">
              <a:avLst/>
            </a:prstGeom>
          </p:spPr>
        </p:pic>
        <p:pic>
          <p:nvPicPr>
            <p:cNvPr id="4" name="Imagen 3">
              <a:extLst>
                <a:ext uri="{FF2B5EF4-FFF2-40B4-BE49-F238E27FC236}">
                  <a16:creationId xmlns:a16="http://schemas.microsoft.com/office/drawing/2014/main" id="{CE8CF3AA-CD08-E19A-752F-7A41762DF3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39745" y="1054500"/>
              <a:ext cx="1069576" cy="1222372"/>
            </a:xfrm>
            <a:prstGeom prst="rect">
              <a:avLst/>
            </a:prstGeom>
          </p:spPr>
        </p:pic>
      </p:grpSp>
      <p:sp>
        <p:nvSpPr>
          <p:cNvPr id="13" name="Elipse 12">
            <a:extLst>
              <a:ext uri="{FF2B5EF4-FFF2-40B4-BE49-F238E27FC236}">
                <a16:creationId xmlns:a16="http://schemas.microsoft.com/office/drawing/2014/main" id="{D1B8423D-323F-9482-6922-7BB713578FFD}"/>
              </a:ext>
            </a:extLst>
          </p:cNvPr>
          <p:cNvSpPr/>
          <p:nvPr/>
        </p:nvSpPr>
        <p:spPr>
          <a:xfrm>
            <a:off x="10019186" y="1242183"/>
            <a:ext cx="576064" cy="597768"/>
          </a:xfrm>
          <a:prstGeom prst="ellipse">
            <a:avLst/>
          </a:prstGeom>
          <a:noFill/>
          <a:ln w="38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noFill/>
            </a:endParaRPr>
          </a:p>
        </p:txBody>
      </p:sp>
      <p:sp>
        <p:nvSpPr>
          <p:cNvPr id="17" name="Elipse 16">
            <a:extLst>
              <a:ext uri="{FF2B5EF4-FFF2-40B4-BE49-F238E27FC236}">
                <a16:creationId xmlns:a16="http://schemas.microsoft.com/office/drawing/2014/main" id="{0AD474A4-4947-D62F-3EDD-4119080CF4B8}"/>
              </a:ext>
            </a:extLst>
          </p:cNvPr>
          <p:cNvSpPr/>
          <p:nvPr/>
        </p:nvSpPr>
        <p:spPr>
          <a:xfrm rot="20413169">
            <a:off x="9399567" y="1632482"/>
            <a:ext cx="823182" cy="1417207"/>
          </a:xfrm>
          <a:prstGeom prst="ellipse">
            <a:avLst/>
          </a:prstGeom>
          <a:noFill/>
          <a:ln w="38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noFill/>
            </a:endParaRPr>
          </a:p>
        </p:txBody>
      </p:sp>
      <p:sp>
        <p:nvSpPr>
          <p:cNvPr id="19" name="Título 1">
            <a:extLst>
              <a:ext uri="{FF2B5EF4-FFF2-40B4-BE49-F238E27FC236}">
                <a16:creationId xmlns:a16="http://schemas.microsoft.com/office/drawing/2014/main" id="{3818FE56-5152-6F01-97B9-4F501E6C157A}"/>
              </a:ext>
            </a:extLst>
          </p:cNvPr>
          <p:cNvSpPr txBox="1">
            <a:spLocks/>
          </p:cNvSpPr>
          <p:nvPr/>
        </p:nvSpPr>
        <p:spPr>
          <a:xfrm>
            <a:off x="493995" y="103811"/>
            <a:ext cx="7132498" cy="9144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b="0" kern="1200" cap="none"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a:t>1. Emisiones</a:t>
            </a:r>
            <a:endParaRPr lang="en-US" sz="5100" dirty="0"/>
          </a:p>
        </p:txBody>
      </p:sp>
    </p:spTree>
    <p:extLst>
      <p:ext uri="{BB962C8B-B14F-4D97-AF65-F5344CB8AC3E}">
        <p14:creationId xmlns:p14="http://schemas.microsoft.com/office/powerpoint/2010/main" val="746384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3"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60040C1F-ED48-AA9D-962D-40EBE8E87303}"/>
              </a:ext>
            </a:extLst>
          </p:cNvPr>
          <p:cNvSpPr>
            <a:spLocks noGrp="1"/>
          </p:cNvSpPr>
          <p:nvPr>
            <p:ph type="body" idx="1"/>
          </p:nvPr>
        </p:nvSpPr>
        <p:spPr>
          <a:xfrm>
            <a:off x="4510236" y="1124744"/>
            <a:ext cx="2670639" cy="727248"/>
          </a:xfrm>
        </p:spPr>
        <p:txBody>
          <a:bodyPr>
            <a:normAutofit/>
          </a:bodyPr>
          <a:lstStyle/>
          <a:p>
            <a:r>
              <a:rPr lang="es-CO" sz="1500" dirty="0">
                <a:solidFill>
                  <a:schemeClr val="tx2"/>
                </a:solidFill>
              </a:rPr>
              <a:t>Centroides de Ciudades</a:t>
            </a:r>
          </a:p>
          <a:p>
            <a:r>
              <a:rPr lang="es-CO" sz="1500" dirty="0">
                <a:solidFill>
                  <a:schemeClr val="tx2"/>
                </a:solidFill>
              </a:rPr>
              <a:t>Con mayores emisiones</a:t>
            </a:r>
          </a:p>
        </p:txBody>
      </p:sp>
      <p:sp>
        <p:nvSpPr>
          <p:cNvPr id="8" name="Marcador de texto 2">
            <a:extLst>
              <a:ext uri="{FF2B5EF4-FFF2-40B4-BE49-F238E27FC236}">
                <a16:creationId xmlns:a16="http://schemas.microsoft.com/office/drawing/2014/main" id="{7FB4E0D9-4E6B-B745-287E-0AF2C88035CE}"/>
              </a:ext>
            </a:extLst>
          </p:cNvPr>
          <p:cNvSpPr txBox="1">
            <a:spLocks/>
          </p:cNvSpPr>
          <p:nvPr/>
        </p:nvSpPr>
        <p:spPr>
          <a:xfrm>
            <a:off x="746896" y="1087997"/>
            <a:ext cx="2670639" cy="727248"/>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ctr"/>
            <a:r>
              <a:rPr lang="es-CO" sz="1500" dirty="0">
                <a:solidFill>
                  <a:schemeClr val="tx2"/>
                </a:solidFill>
              </a:rPr>
              <a:t>Área más cercana a las mayores fuentes de emisiones</a:t>
            </a:r>
          </a:p>
        </p:txBody>
      </p:sp>
      <p:grpSp>
        <p:nvGrpSpPr>
          <p:cNvPr id="2" name="Grupo 1">
            <a:extLst>
              <a:ext uri="{FF2B5EF4-FFF2-40B4-BE49-F238E27FC236}">
                <a16:creationId xmlns:a16="http://schemas.microsoft.com/office/drawing/2014/main" id="{2FE4EA70-B383-9158-8ECE-EB2328B90E8B}"/>
              </a:ext>
            </a:extLst>
          </p:cNvPr>
          <p:cNvGrpSpPr/>
          <p:nvPr/>
        </p:nvGrpSpPr>
        <p:grpSpPr>
          <a:xfrm>
            <a:off x="45740" y="1711949"/>
            <a:ext cx="3808456" cy="4453355"/>
            <a:chOff x="7693797" y="835987"/>
            <a:chExt cx="3994748" cy="5149622"/>
          </a:xfrm>
        </p:grpSpPr>
        <p:pic>
          <p:nvPicPr>
            <p:cNvPr id="4" name="Imagen 3">
              <a:extLst>
                <a:ext uri="{FF2B5EF4-FFF2-40B4-BE49-F238E27FC236}">
                  <a16:creationId xmlns:a16="http://schemas.microsoft.com/office/drawing/2014/main" id="{F8DA4C9D-AEA8-45F0-2568-A16A4DFE9E0C}"/>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82686" r="68501"/>
            <a:stretch/>
          </p:blipFill>
          <p:spPr>
            <a:xfrm>
              <a:off x="7693797" y="4941168"/>
              <a:ext cx="2880320" cy="949907"/>
            </a:xfrm>
            <a:prstGeom prst="rect">
              <a:avLst/>
            </a:prstGeom>
          </p:spPr>
        </p:pic>
        <p:pic>
          <p:nvPicPr>
            <p:cNvPr id="6" name="Imagen 5">
              <a:extLst>
                <a:ext uri="{FF2B5EF4-FFF2-40B4-BE49-F238E27FC236}">
                  <a16:creationId xmlns:a16="http://schemas.microsoft.com/office/drawing/2014/main" id="{1366F8E3-FF26-80CD-5102-B93260C1D1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0754" y="835987"/>
              <a:ext cx="3637791" cy="5149622"/>
            </a:xfrm>
            <a:prstGeom prst="rect">
              <a:avLst/>
            </a:prstGeom>
          </p:spPr>
        </p:pic>
        <p:pic>
          <p:nvPicPr>
            <p:cNvPr id="7" name="Imagen 6">
              <a:extLst>
                <a:ext uri="{FF2B5EF4-FFF2-40B4-BE49-F238E27FC236}">
                  <a16:creationId xmlns:a16="http://schemas.microsoft.com/office/drawing/2014/main" id="{3FB6C521-88EB-B448-A24C-0782F38FFF5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39745" y="1054500"/>
              <a:ext cx="1069576" cy="1222372"/>
            </a:xfrm>
            <a:prstGeom prst="rect">
              <a:avLst/>
            </a:prstGeom>
          </p:spPr>
        </p:pic>
      </p:grpSp>
      <p:sp>
        <p:nvSpPr>
          <p:cNvPr id="9" name="Marcador de texto 2">
            <a:extLst>
              <a:ext uri="{FF2B5EF4-FFF2-40B4-BE49-F238E27FC236}">
                <a16:creationId xmlns:a16="http://schemas.microsoft.com/office/drawing/2014/main" id="{1E90CE6B-4A30-7088-BCB5-44F7877AC796}"/>
              </a:ext>
            </a:extLst>
          </p:cNvPr>
          <p:cNvSpPr txBox="1">
            <a:spLocks/>
          </p:cNvSpPr>
          <p:nvPr/>
        </p:nvSpPr>
        <p:spPr>
          <a:xfrm>
            <a:off x="7606579" y="620688"/>
            <a:ext cx="4401881" cy="549005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just"/>
            <a:r>
              <a:rPr lang="en-US" sz="1800" b="1" dirty="0">
                <a:solidFill>
                  <a:schemeClr val="bg1">
                    <a:lumMod val="95000"/>
                  </a:schemeClr>
                </a:solidFill>
              </a:rPr>
              <a:t>Analisis ubicación de las industrias</a:t>
            </a:r>
          </a:p>
          <a:p>
            <a:pPr algn="just"/>
            <a:endParaRPr lang="en-US" dirty="0">
              <a:solidFill>
                <a:schemeClr val="tx2"/>
              </a:solidFill>
            </a:endParaRPr>
          </a:p>
        </p:txBody>
      </p:sp>
      <p:sp>
        <p:nvSpPr>
          <p:cNvPr id="11" name="Título 1">
            <a:extLst>
              <a:ext uri="{FF2B5EF4-FFF2-40B4-BE49-F238E27FC236}">
                <a16:creationId xmlns:a16="http://schemas.microsoft.com/office/drawing/2014/main" id="{E4F186F5-1BAA-8935-D057-062745BE0678}"/>
              </a:ext>
            </a:extLst>
          </p:cNvPr>
          <p:cNvSpPr>
            <a:spLocks noGrp="1"/>
          </p:cNvSpPr>
          <p:nvPr>
            <p:ph type="title"/>
          </p:nvPr>
        </p:nvSpPr>
        <p:spPr>
          <a:xfrm>
            <a:off x="493995" y="103811"/>
            <a:ext cx="7132498" cy="914400"/>
          </a:xfrm>
        </p:spPr>
        <p:txBody>
          <a:bodyPr/>
          <a:lstStyle/>
          <a:p>
            <a:r>
              <a:rPr lang="en-US" sz="5100" dirty="0"/>
              <a:t>1. </a:t>
            </a:r>
            <a:r>
              <a:rPr lang="en-US" sz="5100" dirty="0" err="1"/>
              <a:t>Emisiones</a:t>
            </a:r>
            <a:endParaRPr lang="en-US" sz="5100" dirty="0"/>
          </a:p>
        </p:txBody>
      </p:sp>
      <p:grpSp>
        <p:nvGrpSpPr>
          <p:cNvPr id="17" name="Grupo 16">
            <a:extLst>
              <a:ext uri="{FF2B5EF4-FFF2-40B4-BE49-F238E27FC236}">
                <a16:creationId xmlns:a16="http://schemas.microsoft.com/office/drawing/2014/main" id="{DD0BE358-0C2A-10E6-CE71-2A30691D3343}"/>
              </a:ext>
            </a:extLst>
          </p:cNvPr>
          <p:cNvGrpSpPr/>
          <p:nvPr/>
        </p:nvGrpSpPr>
        <p:grpSpPr>
          <a:xfrm>
            <a:off x="4060244" y="1711949"/>
            <a:ext cx="3138065" cy="4442214"/>
            <a:chOff x="4060244" y="1711949"/>
            <a:chExt cx="3138065" cy="4442214"/>
          </a:xfrm>
        </p:grpSpPr>
        <p:grpSp>
          <p:nvGrpSpPr>
            <p:cNvPr id="26" name="Grupo 25">
              <a:extLst>
                <a:ext uri="{FF2B5EF4-FFF2-40B4-BE49-F238E27FC236}">
                  <a16:creationId xmlns:a16="http://schemas.microsoft.com/office/drawing/2014/main" id="{DBACD106-D999-E0D1-4263-53172023DFE6}"/>
                </a:ext>
              </a:extLst>
            </p:cNvPr>
            <p:cNvGrpSpPr/>
            <p:nvPr/>
          </p:nvGrpSpPr>
          <p:grpSpPr>
            <a:xfrm>
              <a:off x="4060244" y="1711949"/>
              <a:ext cx="3138065" cy="4442214"/>
              <a:chOff x="448649" y="1334460"/>
              <a:chExt cx="3138065" cy="4442214"/>
            </a:xfrm>
          </p:grpSpPr>
          <p:pic>
            <p:nvPicPr>
              <p:cNvPr id="12" name="Imagen 11">
                <a:extLst>
                  <a:ext uri="{FF2B5EF4-FFF2-40B4-BE49-F238E27FC236}">
                    <a16:creationId xmlns:a16="http://schemas.microsoft.com/office/drawing/2014/main" id="{9C6E427B-C66B-BD14-7A30-C676BBD76F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8649" y="1334460"/>
                <a:ext cx="3138065" cy="4442214"/>
              </a:xfrm>
              <a:prstGeom prst="rect">
                <a:avLst/>
              </a:prstGeom>
            </p:spPr>
          </p:pic>
          <p:cxnSp>
            <p:nvCxnSpPr>
              <p:cNvPr id="5" name="Conector recto 4">
                <a:extLst>
                  <a:ext uri="{FF2B5EF4-FFF2-40B4-BE49-F238E27FC236}">
                    <a16:creationId xmlns:a16="http://schemas.microsoft.com/office/drawing/2014/main" id="{7FBD134C-7E2E-8C6F-03BB-CE4C991CD2BD}"/>
                  </a:ext>
                </a:extLst>
              </p:cNvPr>
              <p:cNvCxnSpPr>
                <a:cxnSpLocks/>
              </p:cNvCxnSpPr>
              <p:nvPr/>
            </p:nvCxnSpPr>
            <p:spPr>
              <a:xfrm>
                <a:off x="2985247"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6EFB2678-F825-DC0A-1065-58C81EEB4DE6}"/>
                  </a:ext>
                </a:extLst>
              </p:cNvPr>
              <p:cNvCxnSpPr>
                <a:cxnSpLocks/>
              </p:cNvCxnSpPr>
              <p:nvPr/>
            </p:nvCxnSpPr>
            <p:spPr>
              <a:xfrm>
                <a:off x="2494012" y="143775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3" name="Conector recto 12">
                <a:extLst>
                  <a:ext uri="{FF2B5EF4-FFF2-40B4-BE49-F238E27FC236}">
                    <a16:creationId xmlns:a16="http://schemas.microsoft.com/office/drawing/2014/main" id="{F55187EC-F9D1-A16B-7776-5669A0004564}"/>
                  </a:ext>
                </a:extLst>
              </p:cNvPr>
              <p:cNvCxnSpPr>
                <a:cxnSpLocks/>
              </p:cNvCxnSpPr>
              <p:nvPr/>
            </p:nvCxnSpPr>
            <p:spPr>
              <a:xfrm>
                <a:off x="1989956"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4" name="Conector recto 13">
                <a:extLst>
                  <a:ext uri="{FF2B5EF4-FFF2-40B4-BE49-F238E27FC236}">
                    <a16:creationId xmlns:a16="http://schemas.microsoft.com/office/drawing/2014/main" id="{2A9A8E78-33F1-F30A-28AD-21776B59BA0C}"/>
                  </a:ext>
                </a:extLst>
              </p:cNvPr>
              <p:cNvCxnSpPr>
                <a:cxnSpLocks/>
              </p:cNvCxnSpPr>
              <p:nvPr/>
            </p:nvCxnSpPr>
            <p:spPr>
              <a:xfrm>
                <a:off x="1485900" y="1412776"/>
                <a:ext cx="0" cy="429550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B25E76D4-880B-4F83-5484-3DB54B3D54DB}"/>
                  </a:ext>
                </a:extLst>
              </p:cNvPr>
              <p:cNvCxnSpPr>
                <a:cxnSpLocks/>
              </p:cNvCxnSpPr>
              <p:nvPr/>
            </p:nvCxnSpPr>
            <p:spPr>
              <a:xfrm>
                <a:off x="981844" y="2428496"/>
                <a:ext cx="0" cy="3304760"/>
              </a:xfrm>
              <a:prstGeom prst="line">
                <a:avLst/>
              </a:prstGeom>
              <a:ln w="3175">
                <a:solidFill>
                  <a:schemeClr val="bg1">
                    <a:lumMod val="75000"/>
                  </a:schemeClr>
                </a:solidFill>
                <a:miter lim="800000"/>
              </a:ln>
            </p:spPr>
            <p:style>
              <a:lnRef idx="1">
                <a:schemeClr val="accent1"/>
              </a:lnRef>
              <a:fillRef idx="0">
                <a:schemeClr val="accent1"/>
              </a:fillRef>
              <a:effectRef idx="0">
                <a:schemeClr val="accent1"/>
              </a:effectRef>
              <a:fontRef idx="minor">
                <a:schemeClr val="tx1"/>
              </a:fontRef>
            </p:style>
          </p:cxnSp>
          <p:pic>
            <p:nvPicPr>
              <p:cNvPr id="24" name="Imagen 23">
                <a:extLst>
                  <a:ext uri="{FF2B5EF4-FFF2-40B4-BE49-F238E27FC236}">
                    <a16:creationId xmlns:a16="http://schemas.microsoft.com/office/drawing/2014/main" id="{CD7EA3EB-241E-3479-1B45-A0242CFCBC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4613" y="1470062"/>
                <a:ext cx="864110" cy="987554"/>
              </a:xfrm>
              <a:prstGeom prst="rect">
                <a:avLst/>
              </a:prstGeom>
            </p:spPr>
          </p:pic>
        </p:grpSp>
        <p:sp>
          <p:nvSpPr>
            <p:cNvPr id="16" name="Forma libre: forma 15">
              <a:extLst>
                <a:ext uri="{FF2B5EF4-FFF2-40B4-BE49-F238E27FC236}">
                  <a16:creationId xmlns:a16="http://schemas.microsoft.com/office/drawing/2014/main" id="{E8A5481B-7020-77EC-D9DD-66FCDF034F21}"/>
                </a:ext>
              </a:extLst>
            </p:cNvPr>
            <p:cNvSpPr/>
            <p:nvPr/>
          </p:nvSpPr>
          <p:spPr>
            <a:xfrm>
              <a:off x="5687367" y="2331218"/>
              <a:ext cx="592853" cy="1140487"/>
            </a:xfrm>
            <a:custGeom>
              <a:avLst/>
              <a:gdLst>
                <a:gd name="connsiteX0" fmla="*/ 0 w 592853"/>
                <a:gd name="connsiteY0" fmla="*/ 467248 h 1140487"/>
                <a:gd name="connsiteX1" fmla="*/ 542611 w 592853"/>
                <a:gd name="connsiteY1" fmla="*/ 0 h 1140487"/>
                <a:gd name="connsiteX2" fmla="*/ 592853 w 592853"/>
                <a:gd name="connsiteY2" fmla="*/ 75362 h 1140487"/>
                <a:gd name="connsiteX3" fmla="*/ 577780 w 592853"/>
                <a:gd name="connsiteY3" fmla="*/ 120580 h 1140487"/>
                <a:gd name="connsiteX4" fmla="*/ 226088 w 592853"/>
                <a:gd name="connsiteY4" fmla="*/ 1140487 h 1140487"/>
                <a:gd name="connsiteX5" fmla="*/ 90435 w 592853"/>
                <a:gd name="connsiteY5" fmla="*/ 914400 h 1140487"/>
                <a:gd name="connsiteX6" fmla="*/ 0 w 592853"/>
                <a:gd name="connsiteY6" fmla="*/ 467248 h 114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853" h="1140487">
                  <a:moveTo>
                    <a:pt x="0" y="467248"/>
                  </a:moveTo>
                  <a:lnTo>
                    <a:pt x="542611" y="0"/>
                  </a:lnTo>
                  <a:lnTo>
                    <a:pt x="592853" y="75362"/>
                  </a:lnTo>
                  <a:lnTo>
                    <a:pt x="577780" y="120580"/>
                  </a:lnTo>
                  <a:lnTo>
                    <a:pt x="226088" y="1140487"/>
                  </a:lnTo>
                  <a:lnTo>
                    <a:pt x="90435" y="914400"/>
                  </a:lnTo>
                  <a:lnTo>
                    <a:pt x="0" y="467248"/>
                  </a:lnTo>
                  <a:close/>
                </a:path>
              </a:pathLst>
            </a:custGeom>
            <a:noFill/>
            <a:ln w="12700">
              <a:solidFill>
                <a:srgbClr val="FF0000"/>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400"/>
            </a:p>
          </p:txBody>
        </p:sp>
      </p:grpSp>
    </p:spTree>
    <p:extLst>
      <p:ext uri="{BB962C8B-B14F-4D97-AF65-F5344CB8AC3E}">
        <p14:creationId xmlns:p14="http://schemas.microsoft.com/office/powerpoint/2010/main" val="1244844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C846AC52-E90C-8455-A71D-6E0DCE134F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7748" y="1083188"/>
            <a:ext cx="3314591" cy="4692102"/>
          </a:xfrm>
          <a:prstGeom prst="rect">
            <a:avLst/>
          </a:prstGeom>
        </p:spPr>
      </p:pic>
      <p:pic>
        <p:nvPicPr>
          <p:cNvPr id="13" name="Imagen 12">
            <a:extLst>
              <a:ext uri="{FF2B5EF4-FFF2-40B4-BE49-F238E27FC236}">
                <a16:creationId xmlns:a16="http://schemas.microsoft.com/office/drawing/2014/main" id="{10BD2370-C55B-BAC0-01F1-E87DB0C7DE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2564" y="790386"/>
            <a:ext cx="3744416" cy="4912029"/>
          </a:xfrm>
          <a:prstGeom prst="rect">
            <a:avLst/>
          </a:prstGeom>
        </p:spPr>
      </p:pic>
      <p:pic>
        <p:nvPicPr>
          <p:cNvPr id="8" name="Imagen 7">
            <a:extLst>
              <a:ext uri="{FF2B5EF4-FFF2-40B4-BE49-F238E27FC236}">
                <a16:creationId xmlns:a16="http://schemas.microsoft.com/office/drawing/2014/main" id="{8CB632BA-A23B-7B47-1103-563D3F3D8D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20403" y="1082211"/>
            <a:ext cx="3314590" cy="4693578"/>
          </a:xfrm>
          <a:prstGeom prst="rect">
            <a:avLst/>
          </a:prstGeom>
        </p:spPr>
      </p:pic>
      <p:sp>
        <p:nvSpPr>
          <p:cNvPr id="4" name="Forma libre: forma 3">
            <a:extLst>
              <a:ext uri="{FF2B5EF4-FFF2-40B4-BE49-F238E27FC236}">
                <a16:creationId xmlns:a16="http://schemas.microsoft.com/office/drawing/2014/main" id="{B9B2C514-10A6-41CA-3C8E-C342F0E53B2C}"/>
              </a:ext>
            </a:extLst>
          </p:cNvPr>
          <p:cNvSpPr/>
          <p:nvPr/>
        </p:nvSpPr>
        <p:spPr>
          <a:xfrm rot="221623">
            <a:off x="4693819" y="2444096"/>
            <a:ext cx="976309" cy="2593387"/>
          </a:xfrm>
          <a:custGeom>
            <a:avLst/>
            <a:gdLst>
              <a:gd name="connsiteX0" fmla="*/ 22533 w 1427587"/>
              <a:gd name="connsiteY0" fmla="*/ 3323063 h 3323063"/>
              <a:gd name="connsiteX1" fmla="*/ 22533 w 1427587"/>
              <a:gd name="connsiteY1" fmla="*/ 3256156 h 3323063"/>
              <a:gd name="connsiteX2" fmla="*/ 256709 w 1427587"/>
              <a:gd name="connsiteY2" fmla="*/ 2955073 h 3323063"/>
              <a:gd name="connsiteX3" fmla="*/ 401674 w 1427587"/>
              <a:gd name="connsiteY3" fmla="*/ 2620536 h 3323063"/>
              <a:gd name="connsiteX4" fmla="*/ 468582 w 1427587"/>
              <a:gd name="connsiteY4" fmla="*/ 2286000 h 3323063"/>
              <a:gd name="connsiteX5" fmla="*/ 580094 w 1427587"/>
              <a:gd name="connsiteY5" fmla="*/ 2118731 h 3323063"/>
              <a:gd name="connsiteX6" fmla="*/ 602396 w 1427587"/>
              <a:gd name="connsiteY6" fmla="*/ 1728439 h 3323063"/>
              <a:gd name="connsiteX7" fmla="*/ 713909 w 1427587"/>
              <a:gd name="connsiteY7" fmla="*/ 1427356 h 3323063"/>
              <a:gd name="connsiteX8" fmla="*/ 970387 w 1427587"/>
              <a:gd name="connsiteY8" fmla="*/ 825190 h 3323063"/>
              <a:gd name="connsiteX9" fmla="*/ 1115352 w 1427587"/>
              <a:gd name="connsiteY9" fmla="*/ 635619 h 3323063"/>
              <a:gd name="connsiteX10" fmla="*/ 1249167 w 1427587"/>
              <a:gd name="connsiteY10" fmla="*/ 468351 h 3323063"/>
              <a:gd name="connsiteX11" fmla="*/ 1394133 w 1427587"/>
              <a:gd name="connsiteY11" fmla="*/ 223024 h 3323063"/>
              <a:gd name="connsiteX12" fmla="*/ 1382982 w 1427587"/>
              <a:gd name="connsiteY12" fmla="*/ 122663 h 3323063"/>
              <a:gd name="connsiteX13" fmla="*/ 1427587 w 1427587"/>
              <a:gd name="connsiteY13" fmla="*/ 0 h 332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587" h="3323063">
                <a:moveTo>
                  <a:pt x="22533" y="3323063"/>
                </a:moveTo>
                <a:cubicBezTo>
                  <a:pt x="3018" y="3320275"/>
                  <a:pt x="-16496" y="3317488"/>
                  <a:pt x="22533" y="3256156"/>
                </a:cubicBezTo>
                <a:cubicBezTo>
                  <a:pt x="61562" y="3194824"/>
                  <a:pt x="193519" y="3061009"/>
                  <a:pt x="256709" y="2955073"/>
                </a:cubicBezTo>
                <a:cubicBezTo>
                  <a:pt x="319899" y="2849137"/>
                  <a:pt x="366362" y="2732048"/>
                  <a:pt x="401674" y="2620536"/>
                </a:cubicBezTo>
                <a:cubicBezTo>
                  <a:pt x="436986" y="2509024"/>
                  <a:pt x="438845" y="2369634"/>
                  <a:pt x="468582" y="2286000"/>
                </a:cubicBezTo>
                <a:cubicBezTo>
                  <a:pt x="498319" y="2202366"/>
                  <a:pt x="557792" y="2211658"/>
                  <a:pt x="580094" y="2118731"/>
                </a:cubicBezTo>
                <a:cubicBezTo>
                  <a:pt x="602396" y="2025804"/>
                  <a:pt x="580093" y="1843668"/>
                  <a:pt x="602396" y="1728439"/>
                </a:cubicBezTo>
                <a:cubicBezTo>
                  <a:pt x="624699" y="1613210"/>
                  <a:pt x="652577" y="1577897"/>
                  <a:pt x="713909" y="1427356"/>
                </a:cubicBezTo>
                <a:cubicBezTo>
                  <a:pt x="775241" y="1276815"/>
                  <a:pt x="903480" y="957146"/>
                  <a:pt x="970387" y="825190"/>
                </a:cubicBezTo>
                <a:cubicBezTo>
                  <a:pt x="1037294" y="693234"/>
                  <a:pt x="1068889" y="695092"/>
                  <a:pt x="1115352" y="635619"/>
                </a:cubicBezTo>
                <a:cubicBezTo>
                  <a:pt x="1161815" y="576146"/>
                  <a:pt x="1202704" y="537117"/>
                  <a:pt x="1249167" y="468351"/>
                </a:cubicBezTo>
                <a:cubicBezTo>
                  <a:pt x="1295630" y="399585"/>
                  <a:pt x="1371831" y="280639"/>
                  <a:pt x="1394133" y="223024"/>
                </a:cubicBezTo>
                <a:cubicBezTo>
                  <a:pt x="1416435" y="165409"/>
                  <a:pt x="1377406" y="159834"/>
                  <a:pt x="1382982" y="122663"/>
                </a:cubicBezTo>
                <a:cubicBezTo>
                  <a:pt x="1388558" y="85492"/>
                  <a:pt x="1408072" y="42746"/>
                  <a:pt x="1427587" y="0"/>
                </a:cubicBezTo>
              </a:path>
            </a:pathLst>
          </a:custGeom>
          <a:noFill/>
          <a:ln>
            <a:solidFill>
              <a:srgbClr val="FF0000"/>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Marcador de texto 2">
            <a:extLst>
              <a:ext uri="{FF2B5EF4-FFF2-40B4-BE49-F238E27FC236}">
                <a16:creationId xmlns:a16="http://schemas.microsoft.com/office/drawing/2014/main" id="{24F7D418-6926-5AD8-75D7-6AC5ED83620C}"/>
              </a:ext>
            </a:extLst>
          </p:cNvPr>
          <p:cNvSpPr txBox="1">
            <a:spLocks/>
          </p:cNvSpPr>
          <p:nvPr/>
        </p:nvSpPr>
        <p:spPr>
          <a:xfrm>
            <a:off x="3693604" y="712273"/>
            <a:ext cx="3087028" cy="369938"/>
          </a:xfrm>
          <a:prstGeom prst="rect">
            <a:avLst/>
          </a:prstGeom>
        </p:spPr>
        <p:txBody>
          <a:bodyPr vert="horz" lIns="91440" tIns="45720" rIns="91440" bIns="45720" rtlCol="0" anchor="b">
            <a:normAutofit fontScale="92500"/>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500" dirty="0" err="1">
                <a:solidFill>
                  <a:schemeClr val="tx2"/>
                </a:solidFill>
              </a:rPr>
              <a:t>Kernel</a:t>
            </a:r>
            <a:r>
              <a:rPr lang="es-CO" sz="1500" dirty="0">
                <a:solidFill>
                  <a:schemeClr val="tx2"/>
                </a:solidFill>
              </a:rPr>
              <a:t> </a:t>
            </a:r>
            <a:r>
              <a:rPr lang="es-CO" sz="1500" dirty="0" err="1">
                <a:solidFill>
                  <a:schemeClr val="tx2"/>
                </a:solidFill>
              </a:rPr>
              <a:t>Density</a:t>
            </a:r>
            <a:r>
              <a:rPr lang="es-CO" sz="1500" dirty="0">
                <a:solidFill>
                  <a:schemeClr val="tx2"/>
                </a:solidFill>
              </a:rPr>
              <a:t> </a:t>
            </a:r>
            <a:r>
              <a:rPr lang="es-CO" sz="1500" dirty="0" err="1">
                <a:solidFill>
                  <a:schemeClr val="tx2"/>
                </a:solidFill>
              </a:rPr>
              <a:t>Estimation</a:t>
            </a:r>
            <a:r>
              <a:rPr lang="es-CO" sz="1500" dirty="0">
                <a:solidFill>
                  <a:schemeClr val="tx2"/>
                </a:solidFill>
              </a:rPr>
              <a:t>_ Volcanes</a:t>
            </a:r>
          </a:p>
        </p:txBody>
      </p:sp>
      <p:sp>
        <p:nvSpPr>
          <p:cNvPr id="7" name="Marcador de texto 2">
            <a:extLst>
              <a:ext uri="{FF2B5EF4-FFF2-40B4-BE49-F238E27FC236}">
                <a16:creationId xmlns:a16="http://schemas.microsoft.com/office/drawing/2014/main" id="{249417E7-E4C0-1E91-256B-785031C5FBB9}"/>
              </a:ext>
            </a:extLst>
          </p:cNvPr>
          <p:cNvSpPr txBox="1">
            <a:spLocks/>
          </p:cNvSpPr>
          <p:nvPr/>
        </p:nvSpPr>
        <p:spPr>
          <a:xfrm>
            <a:off x="463335" y="837852"/>
            <a:ext cx="2534793" cy="369938"/>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0"/>
              </a:spcBef>
              <a:buSzPct val="90000"/>
              <a:buFont typeface="Arial" pitchFamily="34" charset="0"/>
              <a:buNone/>
              <a:defRPr sz="2000" kern="1200">
                <a:solidFill>
                  <a:schemeClr val="accent1"/>
                </a:solidFill>
                <a:latin typeface="+mn-lt"/>
                <a:ea typeface="+mn-ea"/>
                <a:cs typeface="+mn-cs"/>
              </a:defRPr>
            </a:lvl1pPr>
            <a:lvl2pPr marL="457200" indent="0" algn="l"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600"/>
              </a:spcBef>
              <a:buSzPct val="90000"/>
              <a:buFont typeface="Arial" pitchFamily="34" charset="0"/>
              <a:buNone/>
              <a:defRPr sz="1400" kern="1200">
                <a:solidFill>
                  <a:schemeClr val="tx1">
                    <a:tint val="75000"/>
                  </a:schemeClr>
                </a:solidFill>
                <a:latin typeface="+mn-lt"/>
                <a:ea typeface="+mn-ea"/>
                <a:cs typeface="+mn-cs"/>
              </a:defRPr>
            </a:lvl9pPr>
          </a:lstStyle>
          <a:p>
            <a:pPr algn="ctr"/>
            <a:r>
              <a:rPr lang="es-CO" sz="1500" dirty="0">
                <a:solidFill>
                  <a:schemeClr val="tx2"/>
                </a:solidFill>
              </a:rPr>
              <a:t>Volcanes de Lodo en Colombia</a:t>
            </a:r>
          </a:p>
        </p:txBody>
      </p:sp>
      <p:sp>
        <p:nvSpPr>
          <p:cNvPr id="9" name="Marcador de texto 2">
            <a:extLst>
              <a:ext uri="{FF2B5EF4-FFF2-40B4-BE49-F238E27FC236}">
                <a16:creationId xmlns:a16="http://schemas.microsoft.com/office/drawing/2014/main" id="{A36C272B-15B8-CA9C-447E-C963482D45E7}"/>
              </a:ext>
            </a:extLst>
          </p:cNvPr>
          <p:cNvSpPr txBox="1">
            <a:spLocks/>
          </p:cNvSpPr>
          <p:nvPr/>
        </p:nvSpPr>
        <p:spPr>
          <a:xfrm>
            <a:off x="7174532" y="373570"/>
            <a:ext cx="4566117" cy="36004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0"/>
              </a:spcBef>
              <a:buSzPct val="90000"/>
              <a:buFont typeface="Arial"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600"/>
              </a:spcBef>
              <a:buSzPct val="9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SzPct val="90000"/>
              <a:buFont typeface="Arial" pitchFamily="34" charset="0"/>
              <a:buNone/>
              <a:defRPr sz="1600" kern="1200">
                <a:solidFill>
                  <a:schemeClr val="tx1">
                    <a:tint val="75000"/>
                  </a:schemeClr>
                </a:solidFill>
                <a:latin typeface="+mn-lt"/>
                <a:ea typeface="+mn-ea"/>
                <a:cs typeface="+mn-cs"/>
              </a:defRPr>
            </a:lvl9pPr>
          </a:lstStyle>
          <a:p>
            <a:r>
              <a:rPr lang="es-CO" sz="1600" dirty="0">
                <a:solidFill>
                  <a:schemeClr val="tx2"/>
                </a:solidFill>
              </a:rPr>
              <a:t>División de bloques tectónicos según su Genesis</a:t>
            </a:r>
          </a:p>
        </p:txBody>
      </p:sp>
      <p:sp>
        <p:nvSpPr>
          <p:cNvPr id="12" name="Título 1">
            <a:extLst>
              <a:ext uri="{FF2B5EF4-FFF2-40B4-BE49-F238E27FC236}">
                <a16:creationId xmlns:a16="http://schemas.microsoft.com/office/drawing/2014/main" id="{B592F9C9-7EF9-56AB-A973-92445ED9A3D3}"/>
              </a:ext>
            </a:extLst>
          </p:cNvPr>
          <p:cNvSpPr txBox="1">
            <a:spLocks/>
          </p:cNvSpPr>
          <p:nvPr/>
        </p:nvSpPr>
        <p:spPr>
          <a:xfrm>
            <a:off x="189756" y="-128335"/>
            <a:ext cx="7132498" cy="914400"/>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6000" b="0" kern="1200">
                <a:solidFill>
                  <a:schemeClr val="bg1"/>
                </a:solidFill>
                <a:effectLst>
                  <a:outerShdw blurRad="88900" algn="ctr" rotWithShape="0">
                    <a:prstClr val="black">
                      <a:alpha val="35000"/>
                    </a:prst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100" dirty="0"/>
              <a:t>3. CUERPOS DE LODO</a:t>
            </a:r>
          </a:p>
        </p:txBody>
      </p:sp>
    </p:spTree>
    <p:extLst>
      <p:ext uri="{BB962C8B-B14F-4D97-AF65-F5344CB8AC3E}">
        <p14:creationId xmlns:p14="http://schemas.microsoft.com/office/powerpoint/2010/main" val="108544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coLiving_16x9">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_16x9">
      <a:majorFont>
        <a:latin typeface="Cambria"/>
        <a:ea typeface=""/>
        <a:cs typeface=""/>
      </a:majorFont>
      <a:minorFont>
        <a:latin typeface="Cambria"/>
        <a:ea typeface=""/>
        <a:cs typeface=""/>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gradFill rotWithShape="1">
          <a:gsLst>
            <a:gs pos="0">
              <a:schemeClr val="phClr">
                <a:tint val="100000"/>
                <a:lumMod val="100000"/>
              </a:schemeClr>
            </a:gs>
            <a:gs pos="100000">
              <a:schemeClr val="phClr">
                <a:tint val="80000"/>
              </a:schemeClr>
            </a:gs>
          </a:gsLst>
          <a:lin ang="5400000" scaled="0"/>
        </a:gradFill>
        <a:blipFill>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theme>
</file>

<file path=ppt/theme/theme2.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EcoLiving">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2958f784-0ef9-4616-b22d-512a8cad1f0d">english</DirectSourceMarket>
    <ApprovalStatus xmlns="2958f784-0ef9-4616-b22d-512a8cad1f0d">InProgress</ApprovalStatus>
    <MarketSpecific xmlns="2958f784-0ef9-4616-b22d-512a8cad1f0d">false</MarketSpecific>
    <LocComments xmlns="2958f784-0ef9-4616-b22d-512a8cad1f0d" xsi:nil="true"/>
    <ThumbnailAssetId xmlns="2958f784-0ef9-4616-b22d-512a8cad1f0d" xsi:nil="true"/>
    <PrimaryImageGen xmlns="2958f784-0ef9-4616-b22d-512a8cad1f0d">false</PrimaryImageGen>
    <LegacyData xmlns="2958f784-0ef9-4616-b22d-512a8cad1f0d" xsi:nil="true"/>
    <LocRecommendedHandoff xmlns="2958f784-0ef9-4616-b22d-512a8cad1f0d" xsi:nil="true"/>
    <BusinessGroup xmlns="2958f784-0ef9-4616-b22d-512a8cad1f0d" xsi:nil="true"/>
    <BlockPublish xmlns="2958f784-0ef9-4616-b22d-512a8cad1f0d">false</BlockPublish>
    <TPFriendlyName xmlns="2958f784-0ef9-4616-b22d-512a8cad1f0d" xsi:nil="true"/>
    <NumericId xmlns="2958f784-0ef9-4616-b22d-512a8cad1f0d" xsi:nil="true"/>
    <APEditor xmlns="2958f784-0ef9-4616-b22d-512a8cad1f0d">
      <UserInfo>
        <DisplayName/>
        <AccountId xsi:nil="true"/>
        <AccountType/>
      </UserInfo>
    </APEditor>
    <SourceTitle xmlns="2958f784-0ef9-4616-b22d-512a8cad1f0d" xsi:nil="true"/>
    <OpenTemplate xmlns="2958f784-0ef9-4616-b22d-512a8cad1f0d">true</OpenTemplate>
    <UALocComments xmlns="2958f784-0ef9-4616-b22d-512a8cad1f0d" xsi:nil="true"/>
    <ParentAssetId xmlns="2958f784-0ef9-4616-b22d-512a8cad1f0d" xsi:nil="true"/>
    <IntlLangReviewDate xmlns="2958f784-0ef9-4616-b22d-512a8cad1f0d" xsi:nil="true"/>
    <FeatureTagsTaxHTField0 xmlns="2958f784-0ef9-4616-b22d-512a8cad1f0d">
      <Terms xmlns="http://schemas.microsoft.com/office/infopath/2007/PartnerControls"/>
    </FeatureTagsTaxHTField0>
    <PublishStatusLookup xmlns="2958f784-0ef9-4616-b22d-512a8cad1f0d">
      <Value>631916</Value>
    </PublishStatusLookup>
    <Providers xmlns="2958f784-0ef9-4616-b22d-512a8cad1f0d" xsi:nil="true"/>
    <MachineTranslated xmlns="2958f784-0ef9-4616-b22d-512a8cad1f0d">false</MachineTranslated>
    <OriginalSourceMarket xmlns="2958f784-0ef9-4616-b22d-512a8cad1f0d">english</OriginalSourceMarket>
    <APDescription xmlns="2958f784-0ef9-4616-b22d-512a8cad1f0d" xsi:nil="true"/>
    <ClipArtFilename xmlns="2958f784-0ef9-4616-b22d-512a8cad1f0d" xsi:nil="true"/>
    <ContentItem xmlns="2958f784-0ef9-4616-b22d-512a8cad1f0d" xsi:nil="true"/>
    <TPInstallLocation xmlns="2958f784-0ef9-4616-b22d-512a8cad1f0d" xsi:nil="true"/>
    <PublishTargets xmlns="2958f784-0ef9-4616-b22d-512a8cad1f0d">OfficeOnlineVNext</PublishTargets>
    <TimesCloned xmlns="2958f784-0ef9-4616-b22d-512a8cad1f0d" xsi:nil="true"/>
    <AssetStart xmlns="2958f784-0ef9-4616-b22d-512a8cad1f0d">2011-12-12T13:37:00+00:00</AssetStart>
    <Provider xmlns="2958f784-0ef9-4616-b22d-512a8cad1f0d" xsi:nil="true"/>
    <AcquiredFrom xmlns="2958f784-0ef9-4616-b22d-512a8cad1f0d">Internal MS</AcquiredFrom>
    <FriendlyTitle xmlns="2958f784-0ef9-4616-b22d-512a8cad1f0d" xsi:nil="true"/>
    <LastHandOff xmlns="2958f784-0ef9-4616-b22d-512a8cad1f0d" xsi:nil="true"/>
    <TPClientViewer xmlns="2958f784-0ef9-4616-b22d-512a8cad1f0d" xsi:nil="true"/>
    <ShowIn xmlns="2958f784-0ef9-4616-b22d-512a8cad1f0d">Show everywhere</ShowIn>
    <UANotes xmlns="2958f784-0ef9-4616-b22d-512a8cad1f0d" xsi:nil="true"/>
    <TemplateStatus xmlns="2958f784-0ef9-4616-b22d-512a8cad1f0d">Complete</TemplateStatus>
    <InternalTagsTaxHTField0 xmlns="2958f784-0ef9-4616-b22d-512a8cad1f0d">
      <Terms xmlns="http://schemas.microsoft.com/office/infopath/2007/PartnerControls"/>
    </InternalTagsTaxHTField0>
    <CSXHash xmlns="2958f784-0ef9-4616-b22d-512a8cad1f0d" xsi:nil="true"/>
    <Downloads xmlns="2958f784-0ef9-4616-b22d-512a8cad1f0d">0</Downloads>
    <VoteCount xmlns="2958f784-0ef9-4616-b22d-512a8cad1f0d" xsi:nil="true"/>
    <OOCacheId xmlns="2958f784-0ef9-4616-b22d-512a8cad1f0d" xsi:nil="true"/>
    <IsDeleted xmlns="2958f784-0ef9-4616-b22d-512a8cad1f0d">false</IsDeleted>
    <AssetExpire xmlns="2958f784-0ef9-4616-b22d-512a8cad1f0d">2035-01-01T08:00:00+00:00</AssetExpire>
    <DSATActionTaken xmlns="2958f784-0ef9-4616-b22d-512a8cad1f0d" xsi:nil="true"/>
    <CSXSubmissionMarket xmlns="2958f784-0ef9-4616-b22d-512a8cad1f0d" xsi:nil="true"/>
    <TPExecutable xmlns="2958f784-0ef9-4616-b22d-512a8cad1f0d" xsi:nil="true"/>
    <SubmitterId xmlns="2958f784-0ef9-4616-b22d-512a8cad1f0d" xsi:nil="true"/>
    <EditorialTags xmlns="2958f784-0ef9-4616-b22d-512a8cad1f0d" xsi:nil="true"/>
    <ApprovalLog xmlns="2958f784-0ef9-4616-b22d-512a8cad1f0d" xsi:nil="true"/>
    <AssetType xmlns="2958f784-0ef9-4616-b22d-512a8cad1f0d">TP</AssetType>
    <BugNumber xmlns="2958f784-0ef9-4616-b22d-512a8cad1f0d" xsi:nil="true"/>
    <CSXSubmissionDate xmlns="2958f784-0ef9-4616-b22d-512a8cad1f0d" xsi:nil="true"/>
    <CSXUpdate xmlns="2958f784-0ef9-4616-b22d-512a8cad1f0d">false</CSXUpdate>
    <Milestone xmlns="2958f784-0ef9-4616-b22d-512a8cad1f0d" xsi:nil="true"/>
    <RecommendationsModifier xmlns="2958f784-0ef9-4616-b22d-512a8cad1f0d" xsi:nil="true"/>
    <OriginAsset xmlns="2958f784-0ef9-4616-b22d-512a8cad1f0d" xsi:nil="true"/>
    <TPComponent xmlns="2958f784-0ef9-4616-b22d-512a8cad1f0d" xsi:nil="true"/>
    <AssetId xmlns="2958f784-0ef9-4616-b22d-512a8cad1f0d">TP102801095</AssetId>
    <IntlLocPriority xmlns="2958f784-0ef9-4616-b22d-512a8cad1f0d" xsi:nil="true"/>
    <PolicheckWords xmlns="2958f784-0ef9-4616-b22d-512a8cad1f0d" xsi:nil="true"/>
    <TPLaunchHelpLink xmlns="2958f784-0ef9-4616-b22d-512a8cad1f0d" xsi:nil="true"/>
    <TPApplication xmlns="2958f784-0ef9-4616-b22d-512a8cad1f0d" xsi:nil="true"/>
    <HandoffToMSDN xmlns="2958f784-0ef9-4616-b22d-512a8cad1f0d" xsi:nil="true"/>
    <PlannedPubDate xmlns="2958f784-0ef9-4616-b22d-512a8cad1f0d" xsi:nil="true"/>
    <IntlLangReviewer xmlns="2958f784-0ef9-4616-b22d-512a8cad1f0d" xsi:nil="true"/>
    <CrawlForDependencies xmlns="2958f784-0ef9-4616-b22d-512a8cad1f0d">false</CrawlForDependencies>
    <TrustLevel xmlns="2958f784-0ef9-4616-b22d-512a8cad1f0d">1 Microsoft Managed Content</TrustLevel>
    <LocLastLocAttemptVersionLookup xmlns="2958f784-0ef9-4616-b22d-512a8cad1f0d">706513</LocLastLocAttemptVersionLookup>
    <IsSearchable xmlns="2958f784-0ef9-4616-b22d-512a8cad1f0d">true</IsSearchable>
    <TemplateTemplateType xmlns="2958f784-0ef9-4616-b22d-512a8cad1f0d">PowerPoint 12 Default</TemplateTemplateType>
    <CampaignTagsTaxHTField0 xmlns="2958f784-0ef9-4616-b22d-512a8cad1f0d">
      <Terms xmlns="http://schemas.microsoft.com/office/infopath/2007/PartnerControls"/>
    </CampaignTagsTaxHTField0>
    <TPNamespace xmlns="2958f784-0ef9-4616-b22d-512a8cad1f0d" xsi:nil="true"/>
    <TaxCatchAll xmlns="2958f784-0ef9-4616-b22d-512a8cad1f0d"/>
    <Markets xmlns="2958f784-0ef9-4616-b22d-512a8cad1f0d"/>
    <UAProjectedTotalWords xmlns="2958f784-0ef9-4616-b22d-512a8cad1f0d" xsi:nil="true"/>
    <IntlLangReview xmlns="2958f784-0ef9-4616-b22d-512a8cad1f0d">false</IntlLangReview>
    <OutputCachingOn xmlns="2958f784-0ef9-4616-b22d-512a8cad1f0d">false</OutputCachingOn>
    <AverageRating xmlns="2958f784-0ef9-4616-b22d-512a8cad1f0d" xsi:nil="true"/>
    <APAuthor xmlns="2958f784-0ef9-4616-b22d-512a8cad1f0d">
      <UserInfo>
        <DisplayName>REDMOND\v-soujap</DisplayName>
        <AccountId>1954</AccountId>
        <AccountType/>
      </UserInfo>
    </APAuthor>
    <LocManualTestRequired xmlns="2958f784-0ef9-4616-b22d-512a8cad1f0d">false</LocManualTestRequired>
    <TPCommandLine xmlns="2958f784-0ef9-4616-b22d-512a8cad1f0d" xsi:nil="true"/>
    <TPAppVersion xmlns="2958f784-0ef9-4616-b22d-512a8cad1f0d" xsi:nil="true"/>
    <EditorialStatus xmlns="2958f784-0ef9-4616-b22d-512a8cad1f0d">Complete</EditorialStatus>
    <LastModifiedDateTime xmlns="2958f784-0ef9-4616-b22d-512a8cad1f0d" xsi:nil="true"/>
    <ScenarioTagsTaxHTField0 xmlns="2958f784-0ef9-4616-b22d-512a8cad1f0d">
      <Terms xmlns="http://schemas.microsoft.com/office/infopath/2007/PartnerControls"/>
    </ScenarioTagsTaxHTField0>
    <OriginalRelease xmlns="2958f784-0ef9-4616-b22d-512a8cad1f0d">14</OriginalRelease>
    <TPLaunchHelpLinkType xmlns="2958f784-0ef9-4616-b22d-512a8cad1f0d">Template</TPLaunchHelpLinkType>
    <LocalizationTagsTaxHTField0 xmlns="2958f784-0ef9-4616-b22d-512a8cad1f0d">
      <Terms xmlns="http://schemas.microsoft.com/office/infopath/2007/PartnerControls"/>
    </LocalizationTagsTaxHTField0>
    <UACurrentWords xmlns="2958f784-0ef9-4616-b22d-512a8cad1f0d" xsi:nil="true"/>
    <ArtSampleDocs xmlns="2958f784-0ef9-4616-b22d-512a8cad1f0d" xsi:nil="true"/>
    <UALocRecommendation xmlns="2958f784-0ef9-4616-b22d-512a8cad1f0d">Localize</UALocRecommendation>
    <Manager xmlns="2958f784-0ef9-4616-b22d-512a8cad1f0d" xsi:nil="true"/>
    <Description0 xmlns="fb5acd76-e9f3-4601-9d69-91f53ab96ae6" xsi:nil="true"/>
    <Component xmlns="fb5acd76-e9f3-4601-9d69-91f53ab96ae6" xsi:nil="true"/>
    <LocMarketGroupTiers2 xmlns="2958f784-0ef9-4616-b22d-512a8cad1f0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DE95A0C693CEB341887D38A4A2B58B45040072C752107C5A7B47AA91A1EE638E6F1F" ma:contentTypeVersion="55" ma:contentTypeDescription="Create a new document." ma:contentTypeScope="" ma:versionID="3c98c83416931a21d43ed007fda5e4dd">
  <xsd:schema xmlns:xsd="http://www.w3.org/2001/XMLSchema" xmlns:xs="http://www.w3.org/2001/XMLSchema" xmlns:p="http://schemas.microsoft.com/office/2006/metadata/properties" xmlns:ns2="2958f784-0ef9-4616-b22d-512a8cad1f0d" xmlns:ns3="fb5acd76-e9f3-4601-9d69-91f53ab96ae6" targetNamespace="http://schemas.microsoft.com/office/2006/metadata/properties" ma:root="true" ma:fieldsID="938018c4f46d99993d20879d4e9ddff8" ns2:_="" ns3:_="">
    <xsd:import namespace="2958f784-0ef9-4616-b22d-512a8cad1f0d"/>
    <xsd:import namespace="fb5acd76-e9f3-4601-9d69-91f53ab96ae6"/>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element ref="ns3:Description0" minOccurs="0"/>
                <xsd:element ref="ns3:Compon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58f784-0ef9-4616-b22d-512a8cad1f0d"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0:00:00Z"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ca69c71e-a029-4733-aca1-cabc27411b08}"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8D80075B-F8CE-48D6-9BD2-D195F7E115A9}" ma:internalName="CSXSubmissionMarket" ma:readOnly="false" ma:showField="MarketName" ma:web="2958f784-0ef9-4616-b22d-512a8cad1f0d">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9327d1a0-1a14-4b12-a74c-0f320f972977}"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1F044C38-11A0-4051-9DF8-A3AFA85E16DC}" ma:internalName="InProjectListLookup" ma:readOnly="true" ma:showField="InProjectLis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3b364bcb-a06e-4da1-8475-f5243c3236b2}"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1F044C38-11A0-4051-9DF8-A3AFA85E16DC}" ma:internalName="LastCompleteVersionLookup" ma:readOnly="true" ma:showField="LastComplete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1F044C38-11A0-4051-9DF8-A3AFA85E16DC}" ma:internalName="LastPreviewErrorLookup" ma:readOnly="true" ma:showField="LastPreview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1F044C38-11A0-4051-9DF8-A3AFA85E16DC}" ma:internalName="LastPreviewResultLookup" ma:readOnly="true" ma:showField="LastPreview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1F044C38-11A0-4051-9DF8-A3AFA85E16DC}" ma:internalName="LastPreviewAttemptDateLookup" ma:readOnly="true" ma:showField="LastPreview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1F044C38-11A0-4051-9DF8-A3AFA85E16DC}" ma:internalName="LastPreviewedByLookup" ma:readOnly="true" ma:showField="LastPreview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1F044C38-11A0-4051-9DF8-A3AFA85E16DC}" ma:internalName="LastPreviewTimeLookup" ma:readOnly="true" ma:showField="LastPreview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1F044C38-11A0-4051-9DF8-A3AFA85E16DC}" ma:internalName="LastPreviewVersionLookup" ma:readOnly="true" ma:showField="LastPreview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1F044C38-11A0-4051-9DF8-A3AFA85E16DC}" ma:internalName="LastPublishErrorLookup" ma:readOnly="true" ma:showField="LastPublishError"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1F044C38-11A0-4051-9DF8-A3AFA85E16DC}" ma:internalName="LastPublishResultLookup" ma:readOnly="true" ma:showField="LastPublishResult"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1F044C38-11A0-4051-9DF8-A3AFA85E16DC}" ma:internalName="LastPublishAttemptDateLookup" ma:readOnly="true" ma:showField="LastPublishAttemptDat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1F044C38-11A0-4051-9DF8-A3AFA85E16DC}" ma:internalName="LastPublishedByLookup" ma:readOnly="true" ma:showField="LastPublishedBy"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1F044C38-11A0-4051-9DF8-A3AFA85E16DC}" ma:internalName="LastPublishTimeLookup" ma:readOnly="true" ma:showField="LastPublishTi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1F044C38-11A0-4051-9DF8-A3AFA85E16DC}" ma:internalName="LastPublishVersionLookup" ma:readOnly="true" ma:showField="LastPublishVersion"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AC64899A-88C0-4725-BCFC-902FA402DE74}" ma:internalName="LocLastLocAttemptVersionLookup" ma:readOnly="false" ma:showField="LastLocAttemptVersion" ma:web="2958f784-0ef9-4616-b22d-512a8cad1f0d">
      <xsd:simpleType>
        <xsd:restriction base="dms:Lookup"/>
      </xsd:simpleType>
    </xsd:element>
    <xsd:element name="LocLastLocAttemptVersionTypeLookup" ma:index="72" nillable="true" ma:displayName="Loc Last Loc Attempt Version Type" ma:default="" ma:list="{AC64899A-88C0-4725-BCFC-902FA402DE74}" ma:internalName="LocLastLocAttemptVersionTypeLookup" ma:readOnly="true" ma:showField="LastLocAttemptVersionType" ma:web="2958f784-0ef9-4616-b22d-512a8cad1f0d">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AC64899A-88C0-4725-BCFC-902FA402DE74}" ma:internalName="LocNewPublishedVersionLookup" ma:readOnly="true" ma:showField="NewPublishedVersion" ma:web="2958f784-0ef9-4616-b22d-512a8cad1f0d">
      <xsd:simpleType>
        <xsd:restriction base="dms:Lookup"/>
      </xsd:simpleType>
    </xsd:element>
    <xsd:element name="LocOverallHandbackStatusLookup" ma:index="76" nillable="true" ma:displayName="Loc Overall Handback Status" ma:default="" ma:list="{AC64899A-88C0-4725-BCFC-902FA402DE74}" ma:internalName="LocOverallHandbackStatusLookup" ma:readOnly="true" ma:showField="OverallHandbackStatus" ma:web="2958f784-0ef9-4616-b22d-512a8cad1f0d">
      <xsd:simpleType>
        <xsd:restriction base="dms:Lookup"/>
      </xsd:simpleType>
    </xsd:element>
    <xsd:element name="LocOverallLocStatusLookup" ma:index="77" nillable="true" ma:displayName="Loc Overall Localize Status" ma:default="" ma:list="{AC64899A-88C0-4725-BCFC-902FA402DE74}" ma:internalName="LocOverallLocStatusLookup" ma:readOnly="true" ma:showField="OverallLocStatus" ma:web="2958f784-0ef9-4616-b22d-512a8cad1f0d">
      <xsd:simpleType>
        <xsd:restriction base="dms:Lookup"/>
      </xsd:simpleType>
    </xsd:element>
    <xsd:element name="LocOverallPreviewStatusLookup" ma:index="78" nillable="true" ma:displayName="Loc Overall Preview Status" ma:default="" ma:list="{AC64899A-88C0-4725-BCFC-902FA402DE74}" ma:internalName="LocOverallPreviewStatusLookup" ma:readOnly="true" ma:showField="OverallPreviewStatus" ma:web="2958f784-0ef9-4616-b22d-512a8cad1f0d">
      <xsd:simpleType>
        <xsd:restriction base="dms:Lookup"/>
      </xsd:simpleType>
    </xsd:element>
    <xsd:element name="LocOverallPublishStatusLookup" ma:index="79" nillable="true" ma:displayName="Loc Overall Publish Status" ma:default="" ma:list="{AC64899A-88C0-4725-BCFC-902FA402DE74}" ma:internalName="LocOverallPublishStatusLookup" ma:readOnly="true" ma:showField="OverallPublishStatus" ma:web="2958f784-0ef9-4616-b22d-512a8cad1f0d">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AC64899A-88C0-4725-BCFC-902FA402DE74}" ma:internalName="LocProcessedForHandoffsLookup" ma:readOnly="true" ma:showField="ProcessedForHandoffs" ma:web="2958f784-0ef9-4616-b22d-512a8cad1f0d">
      <xsd:simpleType>
        <xsd:restriction base="dms:Lookup"/>
      </xsd:simpleType>
    </xsd:element>
    <xsd:element name="LocProcessedForMarketsLookup" ma:index="82" nillable="true" ma:displayName="Loc Processed For Markets" ma:default="" ma:list="{AC64899A-88C0-4725-BCFC-902FA402DE74}" ma:internalName="LocProcessedForMarketsLookup" ma:readOnly="true" ma:showField="ProcessedForMarkets" ma:web="2958f784-0ef9-4616-b22d-512a8cad1f0d">
      <xsd:simpleType>
        <xsd:restriction base="dms:Lookup"/>
      </xsd:simpleType>
    </xsd:element>
    <xsd:element name="LocPublishedDependentAssetsLookup" ma:index="83" nillable="true" ma:displayName="Loc Published Dependent Assets" ma:default="" ma:list="{AC64899A-88C0-4725-BCFC-902FA402DE74}" ma:internalName="LocPublishedDependentAssetsLookup" ma:readOnly="true" ma:showField="PublishedDependentAssets" ma:web="2958f784-0ef9-4616-b22d-512a8cad1f0d">
      <xsd:simpleType>
        <xsd:restriction base="dms:Lookup"/>
      </xsd:simpleType>
    </xsd:element>
    <xsd:element name="LocPublishedLinkedAssetsLookup" ma:index="84" nillable="true" ma:displayName="Loc Published Linked Assets" ma:default="" ma:list="{AC64899A-88C0-4725-BCFC-902FA402DE74}" ma:internalName="LocPublishedLinkedAssetsLookup" ma:readOnly="true" ma:showField="PublishedLinkedAssets" ma:web="2958f784-0ef9-4616-b22d-512a8cad1f0d">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251ee2d3-c117-4524-b3f1-1010c3cab2a3}"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8D80075B-F8CE-48D6-9BD2-D195F7E115A9}" ma:internalName="Markets" ma:readOnly="false" ma:showField="MarketName"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1F044C38-11A0-4051-9DF8-A3AFA85E16DC}" ma:internalName="NumOfRatingsLookup" ma:readOnly="true" ma:showField="NumOfRating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1F044C38-11A0-4051-9DF8-A3AFA85E16DC}" ma:internalName="PublishStatusLookup" ma:readOnly="false" ma:showField="PublishStatus"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654e2ea7-8c43-4b3c-9db4-bd71f7cfe4f4}"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33f01220-6030-4880-975f-b9ea0de09f53}" ma:internalName="TaxCatchAll" ma:showField="CatchAllData"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33f01220-6030-4880-975f-b9ea0de09f53}" ma:internalName="TaxCatchAllLabel" ma:readOnly="true" ma:showField="CatchAllDataLabel" ma:web="2958f784-0ef9-4616-b22d-512a8cad1f0d">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b5acd76-e9f3-4601-9d69-91f53ab96ae6" elementFormDefault="qualified">
    <xsd:import namespace="http://schemas.microsoft.com/office/2006/documentManagement/types"/>
    <xsd:import namespace="http://schemas.microsoft.com/office/infopath/2007/PartnerControls"/>
    <xsd:element name="Description0" ma:index="134" nillable="true" ma:displayName="Description" ma:internalName="Description0">
      <xsd:simpleType>
        <xsd:restriction base="dms:Note"/>
      </xsd:simpleType>
    </xsd:element>
    <xsd:element name="Component" ma:index="135" nillable="true" ma:displayName="Component" ma:internalName="Componen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F167837-5CC0-4111-8184-E835CFFE8FFF}">
  <ds:schemaRefs>
    <ds:schemaRef ds:uri="http://schemas.microsoft.com/office/2006/metadata/properties"/>
    <ds:schemaRef ds:uri="http://schemas.microsoft.com/office/infopath/2007/PartnerControls"/>
    <ds:schemaRef ds:uri="2958f784-0ef9-4616-b22d-512a8cad1f0d"/>
    <ds:schemaRef ds:uri="fb5acd76-e9f3-4601-9d69-91f53ab96ae6"/>
  </ds:schemaRefs>
</ds:datastoreItem>
</file>

<file path=customXml/itemProps2.xml><?xml version="1.0" encoding="utf-8"?>
<ds:datastoreItem xmlns:ds="http://schemas.openxmlformats.org/officeDocument/2006/customXml" ds:itemID="{4C9D3AD1-7023-4D9A-9A2C-6210655477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58f784-0ef9-4616-b22d-512a8cad1f0d"/>
    <ds:schemaRef ds:uri="fb5acd76-e9f3-4601-9d69-91f53ab96a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982DA8-EA6C-4E78-95DD-332D1E54B43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Naturaleza (pantalla panorámica)</Template>
  <TotalTime>16541</TotalTime>
  <Words>1124</Words>
  <Application>Microsoft Office PowerPoint</Application>
  <PresentationFormat>Personalizado</PresentationFormat>
  <Paragraphs>143</Paragraphs>
  <Slides>15</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AmazonEmber</vt:lpstr>
      <vt:lpstr>-apple-system</vt:lpstr>
      <vt:lpstr>Arial</vt:lpstr>
      <vt:lpstr>Cambria</vt:lpstr>
      <vt:lpstr>Courier New</vt:lpstr>
      <vt:lpstr>Wingdings</vt:lpstr>
      <vt:lpstr>EcoLiving_16x9</vt:lpstr>
      <vt:lpstr>PRESENTACIÓN FINAL:  ANALISIS GEOESPACIAL PARA LA SELECCIÓN DE ZONAS DE ALMACENAMIENTO SUBTERRANEO EN COLOMBIA: CASO SINU-SAN JACINTO</vt:lpstr>
      <vt:lpstr>INTRODUCCIÓN</vt:lpstr>
      <vt:lpstr>Presentación de PowerPoint</vt:lpstr>
      <vt:lpstr>DATOS</vt:lpstr>
      <vt:lpstr>DATOS</vt:lpstr>
      <vt:lpstr>Presentación de PowerPoint</vt:lpstr>
      <vt:lpstr>Presentación de PowerPoint</vt:lpstr>
      <vt:lpstr>1. Emisiones</vt:lpstr>
      <vt:lpstr>Presentación de PowerPoint</vt:lpstr>
      <vt:lpstr>3. POZOS</vt:lpstr>
      <vt:lpstr>4. Lineas sismicas 2D</vt:lpstr>
      <vt:lpstr>4. Lineas sismicas 2D</vt:lpstr>
      <vt:lpstr>La G de Ripley realiza un seguimiento de la proporción de puntos en los que el vecino más cercano se encuentra dentro de un umbral de distancia determinado y traza ese porcentaje acumulativo frente a los radios de distancia crecientes. La distribución de estos porcentajes acumulativos tiene una forma distintiva bajo procesos completamente aleatorios espacialmente. La intuición detrás de la G de Ripley es la siguiente: podemos aprender qué tan similar es nuestro patrón a uno espacialmente aleatorio al calcular la distribución acumulada de las distancias del vecino más cercano sobre umbrales de distancia crecientes y compararla con la de un conjunto de patrones simulados que siguen un proceso espacialmente aleatorio conocido. Por lo general, se utiliza un proceso espacial de puntos de Poisson como tal distribución de referencia.  Para hacer esto en el paquete pointpats, podemos usar la función g_test, que calcula tanto la función G para los datos empíricos como estas réplicas hipotéticas bajo un proceso completamente espacialmente aleatorio.</vt:lpstr>
      <vt:lpstr>5. Cubo sismico 3D</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ANALISIS GEOESPACIAL:  ANALISIS DE EMISIONES DE CO2  EN COLOMBIA PARA  ALMACENAMIENTO SUBTERRANEO</dc:title>
  <dc:creator>Angie Lorena Garcia Ariza</dc:creator>
  <cp:lastModifiedBy>Angie Lorena Garcia Ariza</cp:lastModifiedBy>
  <cp:revision>34</cp:revision>
  <dcterms:created xsi:type="dcterms:W3CDTF">2023-03-09T00:59:55Z</dcterms:created>
  <dcterms:modified xsi:type="dcterms:W3CDTF">2023-06-25T19:32:44Z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0x010100DE95A0C693CEB341887D38A4A2B58B45040072C752107C5A7B47AA91A1EE638E6F1F</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